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70" r:id="rId4"/>
    <p:sldId id="263" r:id="rId5"/>
    <p:sldId id="264" r:id="rId6"/>
    <p:sldId id="269" r:id="rId7"/>
    <p:sldId id="272" r:id="rId8"/>
    <p:sldId id="273" r:id="rId9"/>
    <p:sldId id="274" r:id="rId10"/>
    <p:sldId id="275" r:id="rId11"/>
    <p:sldId id="281" r:id="rId12"/>
    <p:sldId id="276" r:id="rId13"/>
    <p:sldId id="277" r:id="rId14"/>
    <p:sldId id="278" r:id="rId15"/>
    <p:sldId id="283" r:id="rId16"/>
    <p:sldId id="284" r:id="rId17"/>
    <p:sldId id="285" r:id="rId18"/>
    <p:sldId id="279" r:id="rId19"/>
    <p:sldId id="288" r:id="rId20"/>
    <p:sldId id="286" r:id="rId21"/>
    <p:sldId id="287" r:id="rId22"/>
    <p:sldId id="289" r:id="rId23"/>
    <p:sldId id="293" r:id="rId24"/>
    <p:sldId id="298" r:id="rId25"/>
    <p:sldId id="271" r:id="rId26"/>
    <p:sldId id="259" r:id="rId27"/>
    <p:sldId id="262" r:id="rId28"/>
    <p:sldId id="261" r:id="rId29"/>
    <p:sldId id="260" r:id="rId30"/>
    <p:sldId id="257" r:id="rId31"/>
    <p:sldId id="282" r:id="rId32"/>
    <p:sldId id="297" r:id="rId33"/>
  </p:sldIdLst>
  <p:sldSz cx="9144000" cy="6858000" type="screen4x3"/>
  <p:notesSz cx="6858000" cy="9144000"/>
  <p:defaultTextStyle>
    <a:defPPr>
      <a:defRPr lang="es-UY"/>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2" d="100"/>
          <a:sy n="82" d="100"/>
        </p:scale>
        <p:origin x="1474" y="5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UY"/>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UY"/>
          </a:p>
        </p:txBody>
      </p:sp>
      <p:sp>
        <p:nvSpPr>
          <p:cNvPr id="4" name="3 Marcador de fecha">
            <a:extLst>
              <a:ext uri="{FF2B5EF4-FFF2-40B4-BE49-F238E27FC236}">
                <a16:creationId xmlns:a16="http://schemas.microsoft.com/office/drawing/2014/main" id="{97C16324-2882-12C7-AAE6-0C3FDE237046}"/>
              </a:ext>
            </a:extLst>
          </p:cNvPr>
          <p:cNvSpPr>
            <a:spLocks noGrp="1"/>
          </p:cNvSpPr>
          <p:nvPr>
            <p:ph type="dt" sz="half" idx="10"/>
          </p:nvPr>
        </p:nvSpPr>
        <p:spPr/>
        <p:txBody>
          <a:bodyPr/>
          <a:lstStyle>
            <a:lvl1pPr>
              <a:defRPr/>
            </a:lvl1pPr>
          </a:lstStyle>
          <a:p>
            <a:pPr>
              <a:defRPr/>
            </a:pPr>
            <a:fld id="{32D622AE-55C8-4027-B4C7-6AC2F515096C}" type="datetimeFigureOut">
              <a:rPr lang="es-UY"/>
              <a:pPr>
                <a:defRPr/>
              </a:pPr>
              <a:t>4/1/2024</a:t>
            </a:fld>
            <a:endParaRPr lang="es-UY"/>
          </a:p>
        </p:txBody>
      </p:sp>
      <p:sp>
        <p:nvSpPr>
          <p:cNvPr id="5" name="4 Marcador de pie de página">
            <a:extLst>
              <a:ext uri="{FF2B5EF4-FFF2-40B4-BE49-F238E27FC236}">
                <a16:creationId xmlns:a16="http://schemas.microsoft.com/office/drawing/2014/main" id="{2FEB451C-90A6-129E-81F9-3DA9B955C069}"/>
              </a:ext>
            </a:extLst>
          </p:cNvPr>
          <p:cNvSpPr>
            <a:spLocks noGrp="1"/>
          </p:cNvSpPr>
          <p:nvPr>
            <p:ph type="ftr" sz="quarter" idx="11"/>
          </p:nvPr>
        </p:nvSpPr>
        <p:spPr/>
        <p:txBody>
          <a:bodyPr/>
          <a:lstStyle>
            <a:lvl1pPr>
              <a:defRPr/>
            </a:lvl1pPr>
          </a:lstStyle>
          <a:p>
            <a:pPr>
              <a:defRPr/>
            </a:pPr>
            <a:endParaRPr lang="es-UY"/>
          </a:p>
        </p:txBody>
      </p:sp>
      <p:sp>
        <p:nvSpPr>
          <p:cNvPr id="6" name="5 Marcador de número de diapositiva">
            <a:extLst>
              <a:ext uri="{FF2B5EF4-FFF2-40B4-BE49-F238E27FC236}">
                <a16:creationId xmlns:a16="http://schemas.microsoft.com/office/drawing/2014/main" id="{591DF03E-86C1-ECC5-8A5F-7EBA9FB95AFE}"/>
              </a:ext>
            </a:extLst>
          </p:cNvPr>
          <p:cNvSpPr>
            <a:spLocks noGrp="1"/>
          </p:cNvSpPr>
          <p:nvPr>
            <p:ph type="sldNum" sz="quarter" idx="12"/>
          </p:nvPr>
        </p:nvSpPr>
        <p:spPr/>
        <p:txBody>
          <a:bodyPr/>
          <a:lstStyle>
            <a:lvl1pPr>
              <a:defRPr/>
            </a:lvl1pPr>
          </a:lstStyle>
          <a:p>
            <a:fld id="{CFAF61C9-CF7E-4C85-B943-0248CAF680A6}" type="slidenum">
              <a:rPr lang="es-UY" altLang="en-US"/>
              <a:pPr/>
              <a:t>‹#›</a:t>
            </a:fld>
            <a:endParaRPr lang="es-UY" altLang="en-US"/>
          </a:p>
        </p:txBody>
      </p:sp>
    </p:spTree>
    <p:extLst>
      <p:ext uri="{BB962C8B-B14F-4D97-AF65-F5344CB8AC3E}">
        <p14:creationId xmlns:p14="http://schemas.microsoft.com/office/powerpoint/2010/main" val="31364388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UY"/>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4" name="3 Marcador de fecha">
            <a:extLst>
              <a:ext uri="{FF2B5EF4-FFF2-40B4-BE49-F238E27FC236}">
                <a16:creationId xmlns:a16="http://schemas.microsoft.com/office/drawing/2014/main" id="{514B9736-D43D-F1BC-B73F-8BA4F0DCC14D}"/>
              </a:ext>
            </a:extLst>
          </p:cNvPr>
          <p:cNvSpPr>
            <a:spLocks noGrp="1"/>
          </p:cNvSpPr>
          <p:nvPr>
            <p:ph type="dt" sz="half" idx="10"/>
          </p:nvPr>
        </p:nvSpPr>
        <p:spPr/>
        <p:txBody>
          <a:bodyPr/>
          <a:lstStyle>
            <a:lvl1pPr>
              <a:defRPr/>
            </a:lvl1pPr>
          </a:lstStyle>
          <a:p>
            <a:pPr>
              <a:defRPr/>
            </a:pPr>
            <a:fld id="{061E815D-DB10-4DBD-BA6A-4F67E408F4F7}" type="datetimeFigureOut">
              <a:rPr lang="es-UY"/>
              <a:pPr>
                <a:defRPr/>
              </a:pPr>
              <a:t>4/1/2024</a:t>
            </a:fld>
            <a:endParaRPr lang="es-UY"/>
          </a:p>
        </p:txBody>
      </p:sp>
      <p:sp>
        <p:nvSpPr>
          <p:cNvPr id="5" name="4 Marcador de pie de página">
            <a:extLst>
              <a:ext uri="{FF2B5EF4-FFF2-40B4-BE49-F238E27FC236}">
                <a16:creationId xmlns:a16="http://schemas.microsoft.com/office/drawing/2014/main" id="{98B3A44A-BD2C-8E74-8C33-D3A961938F88}"/>
              </a:ext>
            </a:extLst>
          </p:cNvPr>
          <p:cNvSpPr>
            <a:spLocks noGrp="1"/>
          </p:cNvSpPr>
          <p:nvPr>
            <p:ph type="ftr" sz="quarter" idx="11"/>
          </p:nvPr>
        </p:nvSpPr>
        <p:spPr/>
        <p:txBody>
          <a:bodyPr/>
          <a:lstStyle>
            <a:lvl1pPr>
              <a:defRPr/>
            </a:lvl1pPr>
          </a:lstStyle>
          <a:p>
            <a:pPr>
              <a:defRPr/>
            </a:pPr>
            <a:endParaRPr lang="es-UY"/>
          </a:p>
        </p:txBody>
      </p:sp>
      <p:sp>
        <p:nvSpPr>
          <p:cNvPr id="6" name="5 Marcador de número de diapositiva">
            <a:extLst>
              <a:ext uri="{FF2B5EF4-FFF2-40B4-BE49-F238E27FC236}">
                <a16:creationId xmlns:a16="http://schemas.microsoft.com/office/drawing/2014/main" id="{ED7F83D1-0823-4049-C7B8-38F66B4B196E}"/>
              </a:ext>
            </a:extLst>
          </p:cNvPr>
          <p:cNvSpPr>
            <a:spLocks noGrp="1"/>
          </p:cNvSpPr>
          <p:nvPr>
            <p:ph type="sldNum" sz="quarter" idx="12"/>
          </p:nvPr>
        </p:nvSpPr>
        <p:spPr/>
        <p:txBody>
          <a:bodyPr/>
          <a:lstStyle>
            <a:lvl1pPr>
              <a:defRPr/>
            </a:lvl1pPr>
          </a:lstStyle>
          <a:p>
            <a:fld id="{0215C3C2-96C6-414B-AEA6-8C41CB59649A}" type="slidenum">
              <a:rPr lang="es-UY" altLang="en-US"/>
              <a:pPr/>
              <a:t>‹#›</a:t>
            </a:fld>
            <a:endParaRPr lang="es-UY" altLang="en-US"/>
          </a:p>
        </p:txBody>
      </p:sp>
    </p:spTree>
    <p:extLst>
      <p:ext uri="{BB962C8B-B14F-4D97-AF65-F5344CB8AC3E}">
        <p14:creationId xmlns:p14="http://schemas.microsoft.com/office/powerpoint/2010/main" val="2078682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UY"/>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4" name="3 Marcador de fecha">
            <a:extLst>
              <a:ext uri="{FF2B5EF4-FFF2-40B4-BE49-F238E27FC236}">
                <a16:creationId xmlns:a16="http://schemas.microsoft.com/office/drawing/2014/main" id="{523F93A1-4937-5DCF-583E-F7A174FC413A}"/>
              </a:ext>
            </a:extLst>
          </p:cNvPr>
          <p:cNvSpPr>
            <a:spLocks noGrp="1"/>
          </p:cNvSpPr>
          <p:nvPr>
            <p:ph type="dt" sz="half" idx="10"/>
          </p:nvPr>
        </p:nvSpPr>
        <p:spPr/>
        <p:txBody>
          <a:bodyPr/>
          <a:lstStyle>
            <a:lvl1pPr>
              <a:defRPr/>
            </a:lvl1pPr>
          </a:lstStyle>
          <a:p>
            <a:pPr>
              <a:defRPr/>
            </a:pPr>
            <a:fld id="{C6FB6CA5-A008-4F11-8072-F19FEEC083CD}" type="datetimeFigureOut">
              <a:rPr lang="es-UY"/>
              <a:pPr>
                <a:defRPr/>
              </a:pPr>
              <a:t>4/1/2024</a:t>
            </a:fld>
            <a:endParaRPr lang="es-UY"/>
          </a:p>
        </p:txBody>
      </p:sp>
      <p:sp>
        <p:nvSpPr>
          <p:cNvPr id="5" name="4 Marcador de pie de página">
            <a:extLst>
              <a:ext uri="{FF2B5EF4-FFF2-40B4-BE49-F238E27FC236}">
                <a16:creationId xmlns:a16="http://schemas.microsoft.com/office/drawing/2014/main" id="{8C1A046D-188E-72E2-9BFE-FA82FA24982A}"/>
              </a:ext>
            </a:extLst>
          </p:cNvPr>
          <p:cNvSpPr>
            <a:spLocks noGrp="1"/>
          </p:cNvSpPr>
          <p:nvPr>
            <p:ph type="ftr" sz="quarter" idx="11"/>
          </p:nvPr>
        </p:nvSpPr>
        <p:spPr/>
        <p:txBody>
          <a:bodyPr/>
          <a:lstStyle>
            <a:lvl1pPr>
              <a:defRPr/>
            </a:lvl1pPr>
          </a:lstStyle>
          <a:p>
            <a:pPr>
              <a:defRPr/>
            </a:pPr>
            <a:endParaRPr lang="es-UY"/>
          </a:p>
        </p:txBody>
      </p:sp>
      <p:sp>
        <p:nvSpPr>
          <p:cNvPr id="6" name="5 Marcador de número de diapositiva">
            <a:extLst>
              <a:ext uri="{FF2B5EF4-FFF2-40B4-BE49-F238E27FC236}">
                <a16:creationId xmlns:a16="http://schemas.microsoft.com/office/drawing/2014/main" id="{FB8975C5-4BEA-6680-19D3-682638D498E7}"/>
              </a:ext>
            </a:extLst>
          </p:cNvPr>
          <p:cNvSpPr>
            <a:spLocks noGrp="1"/>
          </p:cNvSpPr>
          <p:nvPr>
            <p:ph type="sldNum" sz="quarter" idx="12"/>
          </p:nvPr>
        </p:nvSpPr>
        <p:spPr/>
        <p:txBody>
          <a:bodyPr/>
          <a:lstStyle>
            <a:lvl1pPr>
              <a:defRPr/>
            </a:lvl1pPr>
          </a:lstStyle>
          <a:p>
            <a:fld id="{18D3B1F9-9AE1-4DB7-90D0-7071FF34B09C}" type="slidenum">
              <a:rPr lang="es-UY" altLang="en-US"/>
              <a:pPr/>
              <a:t>‹#›</a:t>
            </a:fld>
            <a:endParaRPr lang="es-UY" altLang="en-US"/>
          </a:p>
        </p:txBody>
      </p:sp>
    </p:spTree>
    <p:extLst>
      <p:ext uri="{BB962C8B-B14F-4D97-AF65-F5344CB8AC3E}">
        <p14:creationId xmlns:p14="http://schemas.microsoft.com/office/powerpoint/2010/main" val="1710874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UY"/>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4" name="3 Marcador de fecha">
            <a:extLst>
              <a:ext uri="{FF2B5EF4-FFF2-40B4-BE49-F238E27FC236}">
                <a16:creationId xmlns:a16="http://schemas.microsoft.com/office/drawing/2014/main" id="{674E1750-48C0-3B62-A605-91E991FEF763}"/>
              </a:ext>
            </a:extLst>
          </p:cNvPr>
          <p:cNvSpPr>
            <a:spLocks noGrp="1"/>
          </p:cNvSpPr>
          <p:nvPr>
            <p:ph type="dt" sz="half" idx="10"/>
          </p:nvPr>
        </p:nvSpPr>
        <p:spPr/>
        <p:txBody>
          <a:bodyPr/>
          <a:lstStyle>
            <a:lvl1pPr>
              <a:defRPr/>
            </a:lvl1pPr>
          </a:lstStyle>
          <a:p>
            <a:pPr>
              <a:defRPr/>
            </a:pPr>
            <a:fld id="{739E73C8-21F0-46DC-BB27-DD54E0B46C40}" type="datetimeFigureOut">
              <a:rPr lang="es-UY"/>
              <a:pPr>
                <a:defRPr/>
              </a:pPr>
              <a:t>4/1/2024</a:t>
            </a:fld>
            <a:endParaRPr lang="es-UY"/>
          </a:p>
        </p:txBody>
      </p:sp>
      <p:sp>
        <p:nvSpPr>
          <p:cNvPr id="5" name="4 Marcador de pie de página">
            <a:extLst>
              <a:ext uri="{FF2B5EF4-FFF2-40B4-BE49-F238E27FC236}">
                <a16:creationId xmlns:a16="http://schemas.microsoft.com/office/drawing/2014/main" id="{009411B0-17D3-6ED9-7BD7-EC5AD43A0B10}"/>
              </a:ext>
            </a:extLst>
          </p:cNvPr>
          <p:cNvSpPr>
            <a:spLocks noGrp="1"/>
          </p:cNvSpPr>
          <p:nvPr>
            <p:ph type="ftr" sz="quarter" idx="11"/>
          </p:nvPr>
        </p:nvSpPr>
        <p:spPr/>
        <p:txBody>
          <a:bodyPr/>
          <a:lstStyle>
            <a:lvl1pPr>
              <a:defRPr/>
            </a:lvl1pPr>
          </a:lstStyle>
          <a:p>
            <a:pPr>
              <a:defRPr/>
            </a:pPr>
            <a:endParaRPr lang="es-UY"/>
          </a:p>
        </p:txBody>
      </p:sp>
      <p:sp>
        <p:nvSpPr>
          <p:cNvPr id="6" name="5 Marcador de número de diapositiva">
            <a:extLst>
              <a:ext uri="{FF2B5EF4-FFF2-40B4-BE49-F238E27FC236}">
                <a16:creationId xmlns:a16="http://schemas.microsoft.com/office/drawing/2014/main" id="{4129D215-5878-9649-1CBE-ECF66CAC1F7F}"/>
              </a:ext>
            </a:extLst>
          </p:cNvPr>
          <p:cNvSpPr>
            <a:spLocks noGrp="1"/>
          </p:cNvSpPr>
          <p:nvPr>
            <p:ph type="sldNum" sz="quarter" idx="12"/>
          </p:nvPr>
        </p:nvSpPr>
        <p:spPr/>
        <p:txBody>
          <a:bodyPr/>
          <a:lstStyle>
            <a:lvl1pPr>
              <a:defRPr/>
            </a:lvl1pPr>
          </a:lstStyle>
          <a:p>
            <a:fld id="{B96DDBBA-7908-4066-840E-2B98399A6D6D}" type="slidenum">
              <a:rPr lang="es-UY" altLang="en-US"/>
              <a:pPr/>
              <a:t>‹#›</a:t>
            </a:fld>
            <a:endParaRPr lang="es-UY" altLang="en-US"/>
          </a:p>
        </p:txBody>
      </p:sp>
    </p:spTree>
    <p:extLst>
      <p:ext uri="{BB962C8B-B14F-4D97-AF65-F5344CB8AC3E}">
        <p14:creationId xmlns:p14="http://schemas.microsoft.com/office/powerpoint/2010/main" val="12723661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UY"/>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a:extLst>
              <a:ext uri="{FF2B5EF4-FFF2-40B4-BE49-F238E27FC236}">
                <a16:creationId xmlns:a16="http://schemas.microsoft.com/office/drawing/2014/main" id="{86A6DB5C-5372-97D8-0466-F41BFDF67823}"/>
              </a:ext>
            </a:extLst>
          </p:cNvPr>
          <p:cNvSpPr>
            <a:spLocks noGrp="1"/>
          </p:cNvSpPr>
          <p:nvPr>
            <p:ph type="dt" sz="half" idx="10"/>
          </p:nvPr>
        </p:nvSpPr>
        <p:spPr/>
        <p:txBody>
          <a:bodyPr/>
          <a:lstStyle>
            <a:lvl1pPr>
              <a:defRPr/>
            </a:lvl1pPr>
          </a:lstStyle>
          <a:p>
            <a:pPr>
              <a:defRPr/>
            </a:pPr>
            <a:fld id="{8483B2A9-E873-444D-BA51-11701555B9CC}" type="datetimeFigureOut">
              <a:rPr lang="es-UY"/>
              <a:pPr>
                <a:defRPr/>
              </a:pPr>
              <a:t>4/1/2024</a:t>
            </a:fld>
            <a:endParaRPr lang="es-UY"/>
          </a:p>
        </p:txBody>
      </p:sp>
      <p:sp>
        <p:nvSpPr>
          <p:cNvPr id="5" name="4 Marcador de pie de página">
            <a:extLst>
              <a:ext uri="{FF2B5EF4-FFF2-40B4-BE49-F238E27FC236}">
                <a16:creationId xmlns:a16="http://schemas.microsoft.com/office/drawing/2014/main" id="{E53489C3-5B05-51AF-A006-2BC7ECEED6E2}"/>
              </a:ext>
            </a:extLst>
          </p:cNvPr>
          <p:cNvSpPr>
            <a:spLocks noGrp="1"/>
          </p:cNvSpPr>
          <p:nvPr>
            <p:ph type="ftr" sz="quarter" idx="11"/>
          </p:nvPr>
        </p:nvSpPr>
        <p:spPr/>
        <p:txBody>
          <a:bodyPr/>
          <a:lstStyle>
            <a:lvl1pPr>
              <a:defRPr/>
            </a:lvl1pPr>
          </a:lstStyle>
          <a:p>
            <a:pPr>
              <a:defRPr/>
            </a:pPr>
            <a:endParaRPr lang="es-UY"/>
          </a:p>
        </p:txBody>
      </p:sp>
      <p:sp>
        <p:nvSpPr>
          <p:cNvPr id="6" name="5 Marcador de número de diapositiva">
            <a:extLst>
              <a:ext uri="{FF2B5EF4-FFF2-40B4-BE49-F238E27FC236}">
                <a16:creationId xmlns:a16="http://schemas.microsoft.com/office/drawing/2014/main" id="{94BEE0E4-9C74-7696-B7BE-BEF8FA988142}"/>
              </a:ext>
            </a:extLst>
          </p:cNvPr>
          <p:cNvSpPr>
            <a:spLocks noGrp="1"/>
          </p:cNvSpPr>
          <p:nvPr>
            <p:ph type="sldNum" sz="quarter" idx="12"/>
          </p:nvPr>
        </p:nvSpPr>
        <p:spPr/>
        <p:txBody>
          <a:bodyPr/>
          <a:lstStyle>
            <a:lvl1pPr>
              <a:defRPr/>
            </a:lvl1pPr>
          </a:lstStyle>
          <a:p>
            <a:fld id="{0E95A184-4AE0-4AC5-BBD8-612719A1D22D}" type="slidenum">
              <a:rPr lang="es-UY" altLang="en-US"/>
              <a:pPr/>
              <a:t>‹#›</a:t>
            </a:fld>
            <a:endParaRPr lang="es-UY" altLang="en-US"/>
          </a:p>
        </p:txBody>
      </p:sp>
    </p:spTree>
    <p:extLst>
      <p:ext uri="{BB962C8B-B14F-4D97-AF65-F5344CB8AC3E}">
        <p14:creationId xmlns:p14="http://schemas.microsoft.com/office/powerpoint/2010/main" val="38931835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UY"/>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5" name="4 Marcador de fecha">
            <a:extLst>
              <a:ext uri="{FF2B5EF4-FFF2-40B4-BE49-F238E27FC236}">
                <a16:creationId xmlns:a16="http://schemas.microsoft.com/office/drawing/2014/main" id="{7FAEEF27-D118-9C44-F111-BCE723C229FF}"/>
              </a:ext>
            </a:extLst>
          </p:cNvPr>
          <p:cNvSpPr>
            <a:spLocks noGrp="1"/>
          </p:cNvSpPr>
          <p:nvPr>
            <p:ph type="dt" sz="half" idx="10"/>
          </p:nvPr>
        </p:nvSpPr>
        <p:spPr/>
        <p:txBody>
          <a:bodyPr/>
          <a:lstStyle>
            <a:lvl1pPr>
              <a:defRPr/>
            </a:lvl1pPr>
          </a:lstStyle>
          <a:p>
            <a:pPr>
              <a:defRPr/>
            </a:pPr>
            <a:fld id="{4002A82C-338E-4BE1-8681-6E0948C741DE}" type="datetimeFigureOut">
              <a:rPr lang="es-UY"/>
              <a:pPr>
                <a:defRPr/>
              </a:pPr>
              <a:t>4/1/2024</a:t>
            </a:fld>
            <a:endParaRPr lang="es-UY"/>
          </a:p>
        </p:txBody>
      </p:sp>
      <p:sp>
        <p:nvSpPr>
          <p:cNvPr id="6" name="5 Marcador de pie de página">
            <a:extLst>
              <a:ext uri="{FF2B5EF4-FFF2-40B4-BE49-F238E27FC236}">
                <a16:creationId xmlns:a16="http://schemas.microsoft.com/office/drawing/2014/main" id="{0D473391-A1B2-DE8D-F5E3-17F565836837}"/>
              </a:ext>
            </a:extLst>
          </p:cNvPr>
          <p:cNvSpPr>
            <a:spLocks noGrp="1"/>
          </p:cNvSpPr>
          <p:nvPr>
            <p:ph type="ftr" sz="quarter" idx="11"/>
          </p:nvPr>
        </p:nvSpPr>
        <p:spPr/>
        <p:txBody>
          <a:bodyPr/>
          <a:lstStyle>
            <a:lvl1pPr>
              <a:defRPr/>
            </a:lvl1pPr>
          </a:lstStyle>
          <a:p>
            <a:pPr>
              <a:defRPr/>
            </a:pPr>
            <a:endParaRPr lang="es-UY"/>
          </a:p>
        </p:txBody>
      </p:sp>
      <p:sp>
        <p:nvSpPr>
          <p:cNvPr id="7" name="6 Marcador de número de diapositiva">
            <a:extLst>
              <a:ext uri="{FF2B5EF4-FFF2-40B4-BE49-F238E27FC236}">
                <a16:creationId xmlns:a16="http://schemas.microsoft.com/office/drawing/2014/main" id="{AF4FB448-8419-EE33-B8A3-6E251B406AB5}"/>
              </a:ext>
            </a:extLst>
          </p:cNvPr>
          <p:cNvSpPr>
            <a:spLocks noGrp="1"/>
          </p:cNvSpPr>
          <p:nvPr>
            <p:ph type="sldNum" sz="quarter" idx="12"/>
          </p:nvPr>
        </p:nvSpPr>
        <p:spPr/>
        <p:txBody>
          <a:bodyPr/>
          <a:lstStyle>
            <a:lvl1pPr>
              <a:defRPr/>
            </a:lvl1pPr>
          </a:lstStyle>
          <a:p>
            <a:fld id="{58C10F46-9B02-47CF-B205-9FAE6C4CA5D3}" type="slidenum">
              <a:rPr lang="es-UY" altLang="en-US"/>
              <a:pPr/>
              <a:t>‹#›</a:t>
            </a:fld>
            <a:endParaRPr lang="es-UY" altLang="en-US"/>
          </a:p>
        </p:txBody>
      </p:sp>
    </p:spTree>
    <p:extLst>
      <p:ext uri="{BB962C8B-B14F-4D97-AF65-F5344CB8AC3E}">
        <p14:creationId xmlns:p14="http://schemas.microsoft.com/office/powerpoint/2010/main" val="2086800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UY"/>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7" name="6 Marcador de fecha">
            <a:extLst>
              <a:ext uri="{FF2B5EF4-FFF2-40B4-BE49-F238E27FC236}">
                <a16:creationId xmlns:a16="http://schemas.microsoft.com/office/drawing/2014/main" id="{C9743089-A255-6886-892E-37AEBED34019}"/>
              </a:ext>
            </a:extLst>
          </p:cNvPr>
          <p:cNvSpPr>
            <a:spLocks noGrp="1"/>
          </p:cNvSpPr>
          <p:nvPr>
            <p:ph type="dt" sz="half" idx="10"/>
          </p:nvPr>
        </p:nvSpPr>
        <p:spPr/>
        <p:txBody>
          <a:bodyPr/>
          <a:lstStyle>
            <a:lvl1pPr>
              <a:defRPr/>
            </a:lvl1pPr>
          </a:lstStyle>
          <a:p>
            <a:pPr>
              <a:defRPr/>
            </a:pPr>
            <a:fld id="{5B6F2C7D-D918-414F-BDC2-30FCF92F9427}" type="datetimeFigureOut">
              <a:rPr lang="es-UY"/>
              <a:pPr>
                <a:defRPr/>
              </a:pPr>
              <a:t>4/1/2024</a:t>
            </a:fld>
            <a:endParaRPr lang="es-UY"/>
          </a:p>
        </p:txBody>
      </p:sp>
      <p:sp>
        <p:nvSpPr>
          <p:cNvPr id="8" name="7 Marcador de pie de página">
            <a:extLst>
              <a:ext uri="{FF2B5EF4-FFF2-40B4-BE49-F238E27FC236}">
                <a16:creationId xmlns:a16="http://schemas.microsoft.com/office/drawing/2014/main" id="{CA1A3393-2627-998A-6606-B8FAD2C5A2AF}"/>
              </a:ext>
            </a:extLst>
          </p:cNvPr>
          <p:cNvSpPr>
            <a:spLocks noGrp="1"/>
          </p:cNvSpPr>
          <p:nvPr>
            <p:ph type="ftr" sz="quarter" idx="11"/>
          </p:nvPr>
        </p:nvSpPr>
        <p:spPr/>
        <p:txBody>
          <a:bodyPr/>
          <a:lstStyle>
            <a:lvl1pPr>
              <a:defRPr/>
            </a:lvl1pPr>
          </a:lstStyle>
          <a:p>
            <a:pPr>
              <a:defRPr/>
            </a:pPr>
            <a:endParaRPr lang="es-UY"/>
          </a:p>
        </p:txBody>
      </p:sp>
      <p:sp>
        <p:nvSpPr>
          <p:cNvPr id="9" name="8 Marcador de número de diapositiva">
            <a:extLst>
              <a:ext uri="{FF2B5EF4-FFF2-40B4-BE49-F238E27FC236}">
                <a16:creationId xmlns:a16="http://schemas.microsoft.com/office/drawing/2014/main" id="{6150340C-A457-82B9-1C2B-185501D5CAE0}"/>
              </a:ext>
            </a:extLst>
          </p:cNvPr>
          <p:cNvSpPr>
            <a:spLocks noGrp="1"/>
          </p:cNvSpPr>
          <p:nvPr>
            <p:ph type="sldNum" sz="quarter" idx="12"/>
          </p:nvPr>
        </p:nvSpPr>
        <p:spPr/>
        <p:txBody>
          <a:bodyPr/>
          <a:lstStyle>
            <a:lvl1pPr>
              <a:defRPr/>
            </a:lvl1pPr>
          </a:lstStyle>
          <a:p>
            <a:fld id="{537CB1D8-091D-4398-AB4C-82D5FD9F50FC}" type="slidenum">
              <a:rPr lang="es-UY" altLang="en-US"/>
              <a:pPr/>
              <a:t>‹#›</a:t>
            </a:fld>
            <a:endParaRPr lang="es-UY" altLang="en-US"/>
          </a:p>
        </p:txBody>
      </p:sp>
    </p:spTree>
    <p:extLst>
      <p:ext uri="{BB962C8B-B14F-4D97-AF65-F5344CB8AC3E}">
        <p14:creationId xmlns:p14="http://schemas.microsoft.com/office/powerpoint/2010/main" val="889999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UY"/>
          </a:p>
        </p:txBody>
      </p:sp>
      <p:sp>
        <p:nvSpPr>
          <p:cNvPr id="3" name="2 Marcador de fecha">
            <a:extLst>
              <a:ext uri="{FF2B5EF4-FFF2-40B4-BE49-F238E27FC236}">
                <a16:creationId xmlns:a16="http://schemas.microsoft.com/office/drawing/2014/main" id="{BBF3FFC0-EC84-7272-3FAF-D0C716CE6B4F}"/>
              </a:ext>
            </a:extLst>
          </p:cNvPr>
          <p:cNvSpPr>
            <a:spLocks noGrp="1"/>
          </p:cNvSpPr>
          <p:nvPr>
            <p:ph type="dt" sz="half" idx="10"/>
          </p:nvPr>
        </p:nvSpPr>
        <p:spPr/>
        <p:txBody>
          <a:bodyPr/>
          <a:lstStyle>
            <a:lvl1pPr>
              <a:defRPr/>
            </a:lvl1pPr>
          </a:lstStyle>
          <a:p>
            <a:pPr>
              <a:defRPr/>
            </a:pPr>
            <a:fld id="{19751E58-D17F-42C8-80D0-0467312AC364}" type="datetimeFigureOut">
              <a:rPr lang="es-UY"/>
              <a:pPr>
                <a:defRPr/>
              </a:pPr>
              <a:t>4/1/2024</a:t>
            </a:fld>
            <a:endParaRPr lang="es-UY"/>
          </a:p>
        </p:txBody>
      </p:sp>
      <p:sp>
        <p:nvSpPr>
          <p:cNvPr id="4" name="3 Marcador de pie de página">
            <a:extLst>
              <a:ext uri="{FF2B5EF4-FFF2-40B4-BE49-F238E27FC236}">
                <a16:creationId xmlns:a16="http://schemas.microsoft.com/office/drawing/2014/main" id="{934677A5-F353-B45F-14B0-C05DB1A3E46C}"/>
              </a:ext>
            </a:extLst>
          </p:cNvPr>
          <p:cNvSpPr>
            <a:spLocks noGrp="1"/>
          </p:cNvSpPr>
          <p:nvPr>
            <p:ph type="ftr" sz="quarter" idx="11"/>
          </p:nvPr>
        </p:nvSpPr>
        <p:spPr/>
        <p:txBody>
          <a:bodyPr/>
          <a:lstStyle>
            <a:lvl1pPr>
              <a:defRPr/>
            </a:lvl1pPr>
          </a:lstStyle>
          <a:p>
            <a:pPr>
              <a:defRPr/>
            </a:pPr>
            <a:endParaRPr lang="es-UY"/>
          </a:p>
        </p:txBody>
      </p:sp>
      <p:sp>
        <p:nvSpPr>
          <p:cNvPr id="5" name="4 Marcador de número de diapositiva">
            <a:extLst>
              <a:ext uri="{FF2B5EF4-FFF2-40B4-BE49-F238E27FC236}">
                <a16:creationId xmlns:a16="http://schemas.microsoft.com/office/drawing/2014/main" id="{566DCD65-7F8E-174C-7A1B-C2865B0E2C5E}"/>
              </a:ext>
            </a:extLst>
          </p:cNvPr>
          <p:cNvSpPr>
            <a:spLocks noGrp="1"/>
          </p:cNvSpPr>
          <p:nvPr>
            <p:ph type="sldNum" sz="quarter" idx="12"/>
          </p:nvPr>
        </p:nvSpPr>
        <p:spPr/>
        <p:txBody>
          <a:bodyPr/>
          <a:lstStyle>
            <a:lvl1pPr>
              <a:defRPr/>
            </a:lvl1pPr>
          </a:lstStyle>
          <a:p>
            <a:fld id="{807309C0-E328-4D95-9EF8-82109088E014}" type="slidenum">
              <a:rPr lang="es-UY" altLang="en-US"/>
              <a:pPr/>
              <a:t>‹#›</a:t>
            </a:fld>
            <a:endParaRPr lang="es-UY" altLang="en-US"/>
          </a:p>
        </p:txBody>
      </p:sp>
    </p:spTree>
    <p:extLst>
      <p:ext uri="{BB962C8B-B14F-4D97-AF65-F5344CB8AC3E}">
        <p14:creationId xmlns:p14="http://schemas.microsoft.com/office/powerpoint/2010/main" val="3174624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a:extLst>
              <a:ext uri="{FF2B5EF4-FFF2-40B4-BE49-F238E27FC236}">
                <a16:creationId xmlns:a16="http://schemas.microsoft.com/office/drawing/2014/main" id="{7D139DA5-33B7-B5EC-27A1-20A0F275DF9C}"/>
              </a:ext>
            </a:extLst>
          </p:cNvPr>
          <p:cNvSpPr>
            <a:spLocks noGrp="1"/>
          </p:cNvSpPr>
          <p:nvPr>
            <p:ph type="dt" sz="half" idx="10"/>
          </p:nvPr>
        </p:nvSpPr>
        <p:spPr/>
        <p:txBody>
          <a:bodyPr/>
          <a:lstStyle>
            <a:lvl1pPr>
              <a:defRPr/>
            </a:lvl1pPr>
          </a:lstStyle>
          <a:p>
            <a:pPr>
              <a:defRPr/>
            </a:pPr>
            <a:fld id="{7C81D2C3-9D97-46C2-B74D-EECB3CCE731D}" type="datetimeFigureOut">
              <a:rPr lang="es-UY"/>
              <a:pPr>
                <a:defRPr/>
              </a:pPr>
              <a:t>4/1/2024</a:t>
            </a:fld>
            <a:endParaRPr lang="es-UY"/>
          </a:p>
        </p:txBody>
      </p:sp>
      <p:sp>
        <p:nvSpPr>
          <p:cNvPr id="3" name="2 Marcador de pie de página">
            <a:extLst>
              <a:ext uri="{FF2B5EF4-FFF2-40B4-BE49-F238E27FC236}">
                <a16:creationId xmlns:a16="http://schemas.microsoft.com/office/drawing/2014/main" id="{25F07835-61F1-595C-C071-B76C3EDC4CD0}"/>
              </a:ext>
            </a:extLst>
          </p:cNvPr>
          <p:cNvSpPr>
            <a:spLocks noGrp="1"/>
          </p:cNvSpPr>
          <p:nvPr>
            <p:ph type="ftr" sz="quarter" idx="11"/>
          </p:nvPr>
        </p:nvSpPr>
        <p:spPr/>
        <p:txBody>
          <a:bodyPr/>
          <a:lstStyle>
            <a:lvl1pPr>
              <a:defRPr/>
            </a:lvl1pPr>
          </a:lstStyle>
          <a:p>
            <a:pPr>
              <a:defRPr/>
            </a:pPr>
            <a:endParaRPr lang="es-UY"/>
          </a:p>
        </p:txBody>
      </p:sp>
      <p:sp>
        <p:nvSpPr>
          <p:cNvPr id="4" name="3 Marcador de número de diapositiva">
            <a:extLst>
              <a:ext uri="{FF2B5EF4-FFF2-40B4-BE49-F238E27FC236}">
                <a16:creationId xmlns:a16="http://schemas.microsoft.com/office/drawing/2014/main" id="{224A9EBF-0CC2-4D88-584A-28DBBB5A1876}"/>
              </a:ext>
            </a:extLst>
          </p:cNvPr>
          <p:cNvSpPr>
            <a:spLocks noGrp="1"/>
          </p:cNvSpPr>
          <p:nvPr>
            <p:ph type="sldNum" sz="quarter" idx="12"/>
          </p:nvPr>
        </p:nvSpPr>
        <p:spPr/>
        <p:txBody>
          <a:bodyPr/>
          <a:lstStyle>
            <a:lvl1pPr>
              <a:defRPr/>
            </a:lvl1pPr>
          </a:lstStyle>
          <a:p>
            <a:fld id="{05A45C7E-4729-4B5E-B4A1-F3FD9490A3FB}" type="slidenum">
              <a:rPr lang="es-UY" altLang="en-US"/>
              <a:pPr/>
              <a:t>‹#›</a:t>
            </a:fld>
            <a:endParaRPr lang="es-UY" altLang="en-US"/>
          </a:p>
        </p:txBody>
      </p:sp>
    </p:spTree>
    <p:extLst>
      <p:ext uri="{BB962C8B-B14F-4D97-AF65-F5344CB8AC3E}">
        <p14:creationId xmlns:p14="http://schemas.microsoft.com/office/powerpoint/2010/main" val="22543178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UY"/>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a:extLst>
              <a:ext uri="{FF2B5EF4-FFF2-40B4-BE49-F238E27FC236}">
                <a16:creationId xmlns:a16="http://schemas.microsoft.com/office/drawing/2014/main" id="{6F99D818-12B1-B8E7-7EC1-397A3D509053}"/>
              </a:ext>
            </a:extLst>
          </p:cNvPr>
          <p:cNvSpPr>
            <a:spLocks noGrp="1"/>
          </p:cNvSpPr>
          <p:nvPr>
            <p:ph type="dt" sz="half" idx="10"/>
          </p:nvPr>
        </p:nvSpPr>
        <p:spPr/>
        <p:txBody>
          <a:bodyPr/>
          <a:lstStyle>
            <a:lvl1pPr>
              <a:defRPr/>
            </a:lvl1pPr>
          </a:lstStyle>
          <a:p>
            <a:pPr>
              <a:defRPr/>
            </a:pPr>
            <a:fld id="{7D07AD4B-CAF0-43E4-96AB-169B530EFC74}" type="datetimeFigureOut">
              <a:rPr lang="es-UY"/>
              <a:pPr>
                <a:defRPr/>
              </a:pPr>
              <a:t>4/1/2024</a:t>
            </a:fld>
            <a:endParaRPr lang="es-UY"/>
          </a:p>
        </p:txBody>
      </p:sp>
      <p:sp>
        <p:nvSpPr>
          <p:cNvPr id="6" name="5 Marcador de pie de página">
            <a:extLst>
              <a:ext uri="{FF2B5EF4-FFF2-40B4-BE49-F238E27FC236}">
                <a16:creationId xmlns:a16="http://schemas.microsoft.com/office/drawing/2014/main" id="{EABC54BD-9922-EFDD-8BE8-02C8677638BD}"/>
              </a:ext>
            </a:extLst>
          </p:cNvPr>
          <p:cNvSpPr>
            <a:spLocks noGrp="1"/>
          </p:cNvSpPr>
          <p:nvPr>
            <p:ph type="ftr" sz="quarter" idx="11"/>
          </p:nvPr>
        </p:nvSpPr>
        <p:spPr/>
        <p:txBody>
          <a:bodyPr/>
          <a:lstStyle>
            <a:lvl1pPr>
              <a:defRPr/>
            </a:lvl1pPr>
          </a:lstStyle>
          <a:p>
            <a:pPr>
              <a:defRPr/>
            </a:pPr>
            <a:endParaRPr lang="es-UY"/>
          </a:p>
        </p:txBody>
      </p:sp>
      <p:sp>
        <p:nvSpPr>
          <p:cNvPr id="7" name="6 Marcador de número de diapositiva">
            <a:extLst>
              <a:ext uri="{FF2B5EF4-FFF2-40B4-BE49-F238E27FC236}">
                <a16:creationId xmlns:a16="http://schemas.microsoft.com/office/drawing/2014/main" id="{58BDB5CD-BA6C-25C0-FCF1-512271BF9201}"/>
              </a:ext>
            </a:extLst>
          </p:cNvPr>
          <p:cNvSpPr>
            <a:spLocks noGrp="1"/>
          </p:cNvSpPr>
          <p:nvPr>
            <p:ph type="sldNum" sz="quarter" idx="12"/>
          </p:nvPr>
        </p:nvSpPr>
        <p:spPr/>
        <p:txBody>
          <a:bodyPr/>
          <a:lstStyle>
            <a:lvl1pPr>
              <a:defRPr/>
            </a:lvl1pPr>
          </a:lstStyle>
          <a:p>
            <a:fld id="{B57EF30F-386C-45F6-B2A0-10321F5CAF62}" type="slidenum">
              <a:rPr lang="es-UY" altLang="en-US"/>
              <a:pPr/>
              <a:t>‹#›</a:t>
            </a:fld>
            <a:endParaRPr lang="es-UY" altLang="en-US"/>
          </a:p>
        </p:txBody>
      </p:sp>
    </p:spTree>
    <p:extLst>
      <p:ext uri="{BB962C8B-B14F-4D97-AF65-F5344CB8AC3E}">
        <p14:creationId xmlns:p14="http://schemas.microsoft.com/office/powerpoint/2010/main" val="415680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UY"/>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UY"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a:extLst>
              <a:ext uri="{FF2B5EF4-FFF2-40B4-BE49-F238E27FC236}">
                <a16:creationId xmlns:a16="http://schemas.microsoft.com/office/drawing/2014/main" id="{6A86CB82-D7F2-385C-685F-0CC6CA87E0B1}"/>
              </a:ext>
            </a:extLst>
          </p:cNvPr>
          <p:cNvSpPr>
            <a:spLocks noGrp="1"/>
          </p:cNvSpPr>
          <p:nvPr>
            <p:ph type="dt" sz="half" idx="10"/>
          </p:nvPr>
        </p:nvSpPr>
        <p:spPr/>
        <p:txBody>
          <a:bodyPr/>
          <a:lstStyle>
            <a:lvl1pPr>
              <a:defRPr/>
            </a:lvl1pPr>
          </a:lstStyle>
          <a:p>
            <a:pPr>
              <a:defRPr/>
            </a:pPr>
            <a:fld id="{0B494AC6-A8C9-4C5F-AE9B-4596980CDB91}" type="datetimeFigureOut">
              <a:rPr lang="es-UY"/>
              <a:pPr>
                <a:defRPr/>
              </a:pPr>
              <a:t>4/1/2024</a:t>
            </a:fld>
            <a:endParaRPr lang="es-UY"/>
          </a:p>
        </p:txBody>
      </p:sp>
      <p:sp>
        <p:nvSpPr>
          <p:cNvPr id="6" name="5 Marcador de pie de página">
            <a:extLst>
              <a:ext uri="{FF2B5EF4-FFF2-40B4-BE49-F238E27FC236}">
                <a16:creationId xmlns:a16="http://schemas.microsoft.com/office/drawing/2014/main" id="{63F8F95A-5048-A0A7-CE23-156A25D7B0E8}"/>
              </a:ext>
            </a:extLst>
          </p:cNvPr>
          <p:cNvSpPr>
            <a:spLocks noGrp="1"/>
          </p:cNvSpPr>
          <p:nvPr>
            <p:ph type="ftr" sz="quarter" idx="11"/>
          </p:nvPr>
        </p:nvSpPr>
        <p:spPr/>
        <p:txBody>
          <a:bodyPr/>
          <a:lstStyle>
            <a:lvl1pPr>
              <a:defRPr/>
            </a:lvl1pPr>
          </a:lstStyle>
          <a:p>
            <a:pPr>
              <a:defRPr/>
            </a:pPr>
            <a:endParaRPr lang="es-UY"/>
          </a:p>
        </p:txBody>
      </p:sp>
      <p:sp>
        <p:nvSpPr>
          <p:cNvPr id="7" name="6 Marcador de número de diapositiva">
            <a:extLst>
              <a:ext uri="{FF2B5EF4-FFF2-40B4-BE49-F238E27FC236}">
                <a16:creationId xmlns:a16="http://schemas.microsoft.com/office/drawing/2014/main" id="{16361F06-9948-1D81-CE2F-68E524C84C18}"/>
              </a:ext>
            </a:extLst>
          </p:cNvPr>
          <p:cNvSpPr>
            <a:spLocks noGrp="1"/>
          </p:cNvSpPr>
          <p:nvPr>
            <p:ph type="sldNum" sz="quarter" idx="12"/>
          </p:nvPr>
        </p:nvSpPr>
        <p:spPr/>
        <p:txBody>
          <a:bodyPr/>
          <a:lstStyle>
            <a:lvl1pPr>
              <a:defRPr/>
            </a:lvl1pPr>
          </a:lstStyle>
          <a:p>
            <a:fld id="{FD724679-E211-48C9-A052-4B7B50B618C4}" type="slidenum">
              <a:rPr lang="es-UY" altLang="en-US"/>
              <a:pPr/>
              <a:t>‹#›</a:t>
            </a:fld>
            <a:endParaRPr lang="es-UY" altLang="en-US"/>
          </a:p>
        </p:txBody>
      </p:sp>
    </p:spTree>
    <p:extLst>
      <p:ext uri="{BB962C8B-B14F-4D97-AF65-F5344CB8AC3E}">
        <p14:creationId xmlns:p14="http://schemas.microsoft.com/office/powerpoint/2010/main" val="18447099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1 Marcador de título">
            <a:extLst>
              <a:ext uri="{FF2B5EF4-FFF2-40B4-BE49-F238E27FC236}">
                <a16:creationId xmlns:a16="http://schemas.microsoft.com/office/drawing/2014/main" id="{76FB3B75-98A4-C639-E093-932639498E97}"/>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n-US"/>
              <a:t>Haga clic para modificar el estilo de título del patrón</a:t>
            </a:r>
            <a:endParaRPr lang="es-UY" altLang="en-US"/>
          </a:p>
        </p:txBody>
      </p:sp>
      <p:sp>
        <p:nvSpPr>
          <p:cNvPr id="1027" name="2 Marcador de texto">
            <a:extLst>
              <a:ext uri="{FF2B5EF4-FFF2-40B4-BE49-F238E27FC236}">
                <a16:creationId xmlns:a16="http://schemas.microsoft.com/office/drawing/2014/main" id="{3206DC30-BB23-3BC3-93C7-374E9C7C951E}"/>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n-US"/>
              <a:t>Haga clic para modificar el estilo de texto del patrón</a:t>
            </a:r>
          </a:p>
          <a:p>
            <a:pPr lvl="1"/>
            <a:r>
              <a:rPr lang="es-ES" altLang="en-US"/>
              <a:t>Segundo nivel</a:t>
            </a:r>
          </a:p>
          <a:p>
            <a:pPr lvl="2"/>
            <a:r>
              <a:rPr lang="es-ES" altLang="en-US"/>
              <a:t>Tercer nivel</a:t>
            </a:r>
          </a:p>
          <a:p>
            <a:pPr lvl="3"/>
            <a:r>
              <a:rPr lang="es-ES" altLang="en-US"/>
              <a:t>Cuarto nivel</a:t>
            </a:r>
          </a:p>
          <a:p>
            <a:pPr lvl="4"/>
            <a:r>
              <a:rPr lang="es-ES" altLang="en-US"/>
              <a:t>Quinto nivel</a:t>
            </a:r>
            <a:endParaRPr lang="es-UY" altLang="en-US"/>
          </a:p>
        </p:txBody>
      </p:sp>
      <p:sp>
        <p:nvSpPr>
          <p:cNvPr id="4" name="3 Marcador de fecha">
            <a:extLst>
              <a:ext uri="{FF2B5EF4-FFF2-40B4-BE49-F238E27FC236}">
                <a16:creationId xmlns:a16="http://schemas.microsoft.com/office/drawing/2014/main" id="{B6A93D67-52C3-D62B-D34F-578C20221AB0}"/>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DEE60011-D828-405E-86CE-B3B856D04EE8}" type="datetimeFigureOut">
              <a:rPr lang="es-UY"/>
              <a:pPr>
                <a:defRPr/>
              </a:pPr>
              <a:t>4/1/2024</a:t>
            </a:fld>
            <a:endParaRPr lang="es-UY"/>
          </a:p>
        </p:txBody>
      </p:sp>
      <p:sp>
        <p:nvSpPr>
          <p:cNvPr id="5" name="4 Marcador de pie de página">
            <a:extLst>
              <a:ext uri="{FF2B5EF4-FFF2-40B4-BE49-F238E27FC236}">
                <a16:creationId xmlns:a16="http://schemas.microsoft.com/office/drawing/2014/main" id="{73A4FE30-6A48-A274-7A4A-9540EFC73A44}"/>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defRPr>
            </a:lvl1pPr>
          </a:lstStyle>
          <a:p>
            <a:pPr>
              <a:defRPr/>
            </a:pPr>
            <a:endParaRPr lang="es-UY"/>
          </a:p>
        </p:txBody>
      </p:sp>
      <p:sp>
        <p:nvSpPr>
          <p:cNvPr id="6" name="5 Marcador de número de diapositiva">
            <a:extLst>
              <a:ext uri="{FF2B5EF4-FFF2-40B4-BE49-F238E27FC236}">
                <a16:creationId xmlns:a16="http://schemas.microsoft.com/office/drawing/2014/main" id="{4E85EC14-3ED0-AD12-47C6-2816DAF1CBAE}"/>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725A856F-FDD4-46AE-959E-56804A032959}" type="slidenum">
              <a:rPr lang="es-UY" altLang="en-US"/>
              <a:pPr/>
              <a:t>‹#›</a:t>
            </a:fld>
            <a:endParaRPr lang="es-UY" altLang="en-US"/>
          </a:p>
        </p:txBody>
      </p:sp>
    </p:spTree>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U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M.M\Desktop\Butter%20fly%20effect\New%20folder\New%20folder\Dynamic%20system.mp4" TargetMode="External"/><Relationship Id="rId1" Type="http://schemas.microsoft.com/office/2007/relationships/media" Target="file:///C:\Users\M.M\Desktop\Butter%20fly%20effect\New%20folder\New%20folder\Dynamic%20system.mp4" TargetMode="Externa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M.M\Desktop\Butter%20fly%20effect\New%20folder\New%20folder\Fixed%20point.mp4" TargetMode="External"/><Relationship Id="rId1" Type="http://schemas.microsoft.com/office/2007/relationships/media" Target="file:///C:\Users\M.M\Desktop\Butter%20fly%20effect\New%20folder\New%20folder\Fixed%20point.mp4" TargetMode="Externa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M.M\Desktop\Butter%20fly%20effect\New%20folder\New%20folder\limite%20cycle%20attractor.mp4" TargetMode="External"/><Relationship Id="rId1" Type="http://schemas.microsoft.com/office/2007/relationships/media" Target="file:///C:\Users\M.M\Desktop\Butter%20fly%20effect\New%20folder\New%20folder\limite%20cycle%20attractor.mp4" TargetMode="Externa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M.M\Desktop\Butter%20fly%20effect\New%20folder\New%20folder\loranz.mp4" TargetMode="External"/><Relationship Id="rId1" Type="http://schemas.microsoft.com/office/2007/relationships/media" Target="file:///C:\Users\M.M\Desktop\Butter%20fly%20effect\New%20folder\New%20folder\loranz.mp4" TargetMode="Externa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M.M\Desktop\Butter%20fly%20effect\New%20folder\New%20folder\Chaos%20Theory&#65306;%20the%20language%20of%20(in)stability%20%5buzJXeluCKMs%5d.mp4_20231227_142213.mkv" TargetMode="External"/><Relationship Id="rId1" Type="http://schemas.microsoft.com/office/2007/relationships/media" Target="file:///C:\Users\M.M\Desktop\Butter%20fly%20effect\New%20folder\New%20folder\Chaos%20Theory&#65306;%20the%20language%20of%20(in)stability%20%5buzJXeluCKMs%5d.mp4_20231227_142213.mkv" TargetMode="External"/><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M.M\Desktop\Butter%20fly%20effect\New%20folder\New%20folder\loranz2%20no%20voice.mp4" TargetMode="External"/><Relationship Id="rId1" Type="http://schemas.microsoft.com/office/2007/relationships/media" Target="file:///C:\Users\M.M\Desktop\Butter%20fly%20effect\New%20folder\New%20folder\loranz2%20no%20voice.mp4" TargetMode="Externa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M.M\Desktop\Butter%20fly%20effect\New%20folder\New%20folder\chotic22%20%20no%20voice.mp4" TargetMode="External"/><Relationship Id="rId1" Type="http://schemas.microsoft.com/office/2007/relationships/media" Target="file:///C:\Users\M.M\Desktop\Butter%20fly%20effect\New%20folder\New%20folder\chotic22%20%20no%20voice.mp4" TargetMode="Externa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hyperlink" Target="https://fractalfoundation.org/resources/what-are-fractals/"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2.xml"/><Relationship Id="rId6" Type="http://schemas.openxmlformats.org/officeDocument/2006/relationships/image" Target="../media/image37.emf"/><Relationship Id="rId5" Type="http://schemas.openxmlformats.org/officeDocument/2006/relationships/image" Target="../media/image36.emf"/><Relationship Id="rId4" Type="http://schemas.openxmlformats.org/officeDocument/2006/relationships/image" Target="../media/image35.emf"/></Relationships>
</file>

<file path=ppt/slides/_rels/slide31.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en.wikipedia.org/wiki/Average" TargetMode="External"/><Relationship Id="rId2" Type="http://schemas.openxmlformats.org/officeDocument/2006/relationships/hyperlink" Target="https://en.wikipedia.org/wiki/Mathematical_theorem" TargetMode="Externa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1 Título">
            <a:extLst>
              <a:ext uri="{FF2B5EF4-FFF2-40B4-BE49-F238E27FC236}">
                <a16:creationId xmlns:a16="http://schemas.microsoft.com/office/drawing/2014/main" id="{B5BFBD0B-86E6-2B0C-D262-18E10706CFE3}"/>
              </a:ext>
            </a:extLst>
          </p:cNvPr>
          <p:cNvSpPr>
            <a:spLocks noGrp="1"/>
          </p:cNvSpPr>
          <p:nvPr>
            <p:ph type="ctrTitle"/>
          </p:nvPr>
        </p:nvSpPr>
        <p:spPr>
          <a:xfrm>
            <a:off x="428625" y="285750"/>
            <a:ext cx="7772400" cy="1470025"/>
          </a:xfrm>
        </p:spPr>
        <p:txBody>
          <a:bodyPr/>
          <a:lstStyle/>
          <a:p>
            <a:r>
              <a:rPr lang="en-US" altLang="en-US" sz="6000" dirty="0">
                <a:solidFill>
                  <a:schemeClr val="accent1">
                    <a:lumMod val="75000"/>
                  </a:schemeClr>
                </a:solidFill>
              </a:rPr>
              <a:t>Butterfly Effect Theory</a:t>
            </a:r>
            <a:endParaRPr lang="es-UY" altLang="en-US" sz="6000" dirty="0">
              <a:solidFill>
                <a:schemeClr val="accent1">
                  <a:lumMod val="75000"/>
                </a:schemeClr>
              </a:solidFill>
            </a:endParaRPr>
          </a:p>
        </p:txBody>
      </p:sp>
      <p:sp>
        <p:nvSpPr>
          <p:cNvPr id="13315" name="2 Subtítulo">
            <a:extLst>
              <a:ext uri="{FF2B5EF4-FFF2-40B4-BE49-F238E27FC236}">
                <a16:creationId xmlns:a16="http://schemas.microsoft.com/office/drawing/2014/main" id="{79A8305A-2A89-D08D-D143-D28AB2E86C2F}"/>
              </a:ext>
            </a:extLst>
          </p:cNvPr>
          <p:cNvSpPr>
            <a:spLocks noGrp="1"/>
          </p:cNvSpPr>
          <p:nvPr>
            <p:ph type="subTitle" idx="1"/>
          </p:nvPr>
        </p:nvSpPr>
        <p:spPr>
          <a:xfrm>
            <a:off x="755576" y="1556792"/>
            <a:ext cx="6400800" cy="1752600"/>
          </a:xfrm>
        </p:spPr>
        <p:txBody>
          <a:bodyPr/>
          <a:lstStyle/>
          <a:p>
            <a:pPr algn="l"/>
            <a:r>
              <a:rPr lang="en-US" altLang="en-US" sz="2400" dirty="0">
                <a:solidFill>
                  <a:schemeClr val="tx1">
                    <a:lumMod val="65000"/>
                    <a:lumOff val="35000"/>
                  </a:schemeClr>
                </a:solidFill>
              </a:rPr>
              <a:t>Dynamic Systems</a:t>
            </a:r>
          </a:p>
          <a:p>
            <a:pPr algn="l"/>
            <a:r>
              <a:rPr lang="en-US" altLang="en-US" sz="2400" dirty="0">
                <a:solidFill>
                  <a:schemeClr val="tx1">
                    <a:lumMod val="65000"/>
                    <a:lumOff val="35000"/>
                  </a:schemeClr>
                </a:solidFill>
              </a:rPr>
              <a:t>2024-01</a:t>
            </a:r>
          </a:p>
          <a:p>
            <a:pPr algn="l"/>
            <a:r>
              <a:rPr lang="en-US" altLang="en-US" sz="2400" dirty="0">
                <a:solidFill>
                  <a:schemeClr val="tx1">
                    <a:lumMod val="65000"/>
                    <a:lumOff val="35000"/>
                  </a:schemeClr>
                </a:solidFill>
              </a:rPr>
              <a:t>By Mohammad Mashreghi</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1 Título">
            <a:extLst>
              <a:ext uri="{FF2B5EF4-FFF2-40B4-BE49-F238E27FC236}">
                <a16:creationId xmlns:a16="http://schemas.microsoft.com/office/drawing/2014/main" id="{A0BA463E-34F1-0A95-4966-34E1D08D3036}"/>
              </a:ext>
            </a:extLst>
          </p:cNvPr>
          <p:cNvSpPr>
            <a:spLocks noGrp="1"/>
          </p:cNvSpPr>
          <p:nvPr>
            <p:ph type="title"/>
          </p:nvPr>
        </p:nvSpPr>
        <p:spPr/>
        <p:txBody>
          <a:bodyPr/>
          <a:lstStyle/>
          <a:p>
            <a:r>
              <a:rPr lang="en-US" altLang="en-US" dirty="0">
                <a:solidFill>
                  <a:schemeClr val="bg1"/>
                </a:solidFill>
              </a:rPr>
              <a:t>Introduction</a:t>
            </a:r>
          </a:p>
        </p:txBody>
      </p:sp>
      <p:sp>
        <p:nvSpPr>
          <p:cNvPr id="14339" name="2 Marcador de contenido">
            <a:extLst>
              <a:ext uri="{FF2B5EF4-FFF2-40B4-BE49-F238E27FC236}">
                <a16:creationId xmlns:a16="http://schemas.microsoft.com/office/drawing/2014/main" id="{0B2CBA38-0099-6906-D765-D0194B8F0708}"/>
              </a:ext>
            </a:extLst>
          </p:cNvPr>
          <p:cNvSpPr>
            <a:spLocks noGrp="1"/>
          </p:cNvSpPr>
          <p:nvPr>
            <p:ph idx="1"/>
          </p:nvPr>
        </p:nvSpPr>
        <p:spPr>
          <a:xfrm>
            <a:off x="443610" y="1236986"/>
            <a:ext cx="8229600" cy="4525963"/>
          </a:xfrm>
        </p:spPr>
        <p:txBody>
          <a:bodyPr/>
          <a:lstStyle/>
          <a:p>
            <a:pPr marL="0" indent="0">
              <a:buNone/>
            </a:pPr>
            <a:r>
              <a:rPr lang="en-US" altLang="en-US" sz="2800" dirty="0">
                <a:solidFill>
                  <a:schemeClr val="bg1"/>
                </a:solidFill>
              </a:rPr>
              <a:t>Lotteries and casinos rely on this law every day to ensure that, even if gamblers win once or twice, </a:t>
            </a:r>
            <a:br>
              <a:rPr lang="en-US" altLang="en-US" sz="2800" dirty="0">
                <a:solidFill>
                  <a:schemeClr val="bg1"/>
                </a:solidFill>
              </a:rPr>
            </a:br>
            <a:r>
              <a:rPr lang="en-US" altLang="en-US" sz="2800" dirty="0">
                <a:solidFill>
                  <a:schemeClr val="bg1"/>
                </a:solidFill>
              </a:rPr>
              <a:t>‘</a:t>
            </a:r>
            <a:r>
              <a:rPr lang="en-US" altLang="en-US" sz="2800" b="1" dirty="0">
                <a:solidFill>
                  <a:srgbClr val="0070C0"/>
                </a:solidFill>
              </a:rPr>
              <a:t>The House</a:t>
            </a:r>
            <a:r>
              <a:rPr lang="en-US" altLang="en-US" sz="2800" dirty="0">
                <a:solidFill>
                  <a:schemeClr val="bg1"/>
                </a:solidFill>
              </a:rPr>
              <a:t>’ always wins eventually.</a:t>
            </a:r>
          </a:p>
          <a:p>
            <a:pPr marL="0" indent="0">
              <a:buNone/>
            </a:pPr>
            <a:r>
              <a:rPr lang="en-US" altLang="en-US" sz="2800" dirty="0">
                <a:solidFill>
                  <a:schemeClr val="bg1"/>
                </a:solidFill>
              </a:rPr>
              <a:t>But How do the gamblers win the games?</a:t>
            </a:r>
          </a:p>
          <a:p>
            <a:pPr marL="0" indent="0">
              <a:buNone/>
            </a:pPr>
            <a:endParaRPr lang="en-US" altLang="en-US" sz="2800" dirty="0">
              <a:solidFill>
                <a:schemeClr val="bg1"/>
              </a:solidFill>
            </a:endParaRPr>
          </a:p>
        </p:txBody>
      </p:sp>
      <p:pic>
        <p:nvPicPr>
          <p:cNvPr id="56324" name="Picture 4" descr="Lottery Casino - Top | Best University in Jaipur | Rajasthan | Poornima  University">
            <a:extLst>
              <a:ext uri="{FF2B5EF4-FFF2-40B4-BE49-F238E27FC236}">
                <a16:creationId xmlns:a16="http://schemas.microsoft.com/office/drawing/2014/main" id="{09BC2089-D5C9-F5F2-F7DD-CEDD2C7A2F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4059698"/>
            <a:ext cx="3798488" cy="2527721"/>
          </a:xfrm>
          <a:prstGeom prst="rect">
            <a:avLst/>
          </a:prstGeom>
          <a:noFill/>
          <a:extLst>
            <a:ext uri="{909E8E84-426E-40DD-AFC4-6F175D3DCCD1}">
              <a14:hiddenFill xmlns:a14="http://schemas.microsoft.com/office/drawing/2010/main">
                <a:solidFill>
                  <a:srgbClr val="FFFFFF"/>
                </a:solidFill>
              </a14:hiddenFill>
            </a:ext>
          </a:extLst>
        </p:spPr>
      </p:pic>
      <p:pic>
        <p:nvPicPr>
          <p:cNvPr id="56328" name="Picture 8" descr="This Lottery Insider Reduced Their Stake By 31% - Simply Wall St News">
            <a:extLst>
              <a:ext uri="{FF2B5EF4-FFF2-40B4-BE49-F238E27FC236}">
                <a16:creationId xmlns:a16="http://schemas.microsoft.com/office/drawing/2014/main" id="{F414D235-F5BD-A397-0C82-1DCDA3898E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713" r="8484"/>
          <a:stretch/>
        </p:blipFill>
        <p:spPr bwMode="auto">
          <a:xfrm>
            <a:off x="4588430" y="4512540"/>
            <a:ext cx="3969640" cy="161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3526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1 Título">
            <a:extLst>
              <a:ext uri="{FF2B5EF4-FFF2-40B4-BE49-F238E27FC236}">
                <a16:creationId xmlns:a16="http://schemas.microsoft.com/office/drawing/2014/main" id="{A0BA463E-34F1-0A95-4966-34E1D08D3036}"/>
              </a:ext>
            </a:extLst>
          </p:cNvPr>
          <p:cNvSpPr>
            <a:spLocks noGrp="1"/>
          </p:cNvSpPr>
          <p:nvPr>
            <p:ph type="title"/>
          </p:nvPr>
        </p:nvSpPr>
        <p:spPr/>
        <p:txBody>
          <a:bodyPr/>
          <a:lstStyle/>
          <a:p>
            <a:r>
              <a:rPr lang="en-US" altLang="en-US" dirty="0">
                <a:solidFill>
                  <a:schemeClr val="bg1"/>
                </a:solidFill>
              </a:rPr>
              <a:t>Introduction</a:t>
            </a:r>
          </a:p>
        </p:txBody>
      </p:sp>
      <p:sp>
        <p:nvSpPr>
          <p:cNvPr id="14339" name="2 Marcador de contenido">
            <a:extLst>
              <a:ext uri="{FF2B5EF4-FFF2-40B4-BE49-F238E27FC236}">
                <a16:creationId xmlns:a16="http://schemas.microsoft.com/office/drawing/2014/main" id="{0B2CBA38-0099-6906-D765-D0194B8F0708}"/>
              </a:ext>
            </a:extLst>
          </p:cNvPr>
          <p:cNvSpPr>
            <a:spLocks noGrp="1"/>
          </p:cNvSpPr>
          <p:nvPr>
            <p:ph idx="1"/>
          </p:nvPr>
        </p:nvSpPr>
        <p:spPr>
          <a:xfrm>
            <a:off x="457200" y="1124744"/>
            <a:ext cx="8229600" cy="4525963"/>
          </a:xfrm>
        </p:spPr>
        <p:txBody>
          <a:bodyPr/>
          <a:lstStyle/>
          <a:p>
            <a:r>
              <a:rPr lang="en-US" altLang="en-US" sz="2800" dirty="0">
                <a:solidFill>
                  <a:schemeClr val="bg1"/>
                </a:solidFill>
              </a:rPr>
              <a:t>For example : </a:t>
            </a:r>
            <a:r>
              <a:rPr lang="en-US" altLang="en-US" sz="2600" dirty="0">
                <a:solidFill>
                  <a:schemeClr val="bg1"/>
                </a:solidFill>
              </a:rPr>
              <a:t>roulette is by </a:t>
            </a:r>
            <a:r>
              <a:rPr lang="en-US" altLang="en-US" sz="2600" dirty="0">
                <a:solidFill>
                  <a:srgbClr val="FFFF00"/>
                </a:solidFill>
              </a:rPr>
              <a:t>studying patterns</a:t>
            </a:r>
            <a:r>
              <a:rPr lang="en-US" altLang="en-US" sz="2600" dirty="0">
                <a:solidFill>
                  <a:schemeClr val="bg1"/>
                </a:solidFill>
              </a:rPr>
              <a:t>, like the </a:t>
            </a:r>
            <a:r>
              <a:rPr lang="en-US" altLang="en-US" sz="2600" dirty="0">
                <a:solidFill>
                  <a:srgbClr val="FFFF00"/>
                </a:solidFill>
              </a:rPr>
              <a:t>physical movement </a:t>
            </a:r>
            <a:r>
              <a:rPr lang="en-US" altLang="en-US" sz="2600" dirty="0">
                <a:solidFill>
                  <a:schemeClr val="bg1"/>
                </a:solidFill>
              </a:rPr>
              <a:t>of the wheel or the </a:t>
            </a:r>
            <a:r>
              <a:rPr lang="en-US" altLang="en-US" sz="2600" dirty="0">
                <a:solidFill>
                  <a:srgbClr val="FFFF00"/>
                </a:solidFill>
              </a:rPr>
              <a:t>deceleration</a:t>
            </a:r>
            <a:r>
              <a:rPr lang="en-US" altLang="en-US" sz="2600" dirty="0">
                <a:solidFill>
                  <a:schemeClr val="bg1"/>
                </a:solidFill>
              </a:rPr>
              <a:t> of the ball, and using computers in real time to predict the most likely outcomes.</a:t>
            </a:r>
          </a:p>
          <a:p>
            <a:r>
              <a:rPr lang="en-US" altLang="en-US" sz="2600" dirty="0">
                <a:solidFill>
                  <a:schemeClr val="bg1"/>
                </a:solidFill>
              </a:rPr>
              <a:t>In doing so, they </a:t>
            </a:r>
            <a:r>
              <a:rPr lang="en-US" altLang="en-US" sz="2600" dirty="0">
                <a:solidFill>
                  <a:srgbClr val="FFFF00"/>
                </a:solidFill>
              </a:rPr>
              <a:t>shift the probabilities </a:t>
            </a:r>
            <a:r>
              <a:rPr lang="en-US" altLang="en-US" sz="2600" dirty="0">
                <a:solidFill>
                  <a:schemeClr val="bg1"/>
                </a:solidFill>
              </a:rPr>
              <a:t>in the law of large numbers to make winning more likely.</a:t>
            </a:r>
            <a:r>
              <a:rPr lang="en-US" altLang="en-US" sz="2800" dirty="0">
                <a:solidFill>
                  <a:schemeClr val="bg1"/>
                </a:solidFill>
              </a:rPr>
              <a:t>(</a:t>
            </a:r>
            <a:r>
              <a:rPr lang="en-US" altLang="en-US" sz="2200" dirty="0">
                <a:solidFill>
                  <a:schemeClr val="bg1"/>
                </a:solidFill>
              </a:rPr>
              <a:t>which makes casinos to modifications its games to their games remain consistently unpredictable</a:t>
            </a:r>
            <a:r>
              <a:rPr lang="en-US" altLang="en-US" sz="2000" dirty="0">
                <a:solidFill>
                  <a:schemeClr val="bg1"/>
                </a:solidFill>
              </a:rPr>
              <a:t>.</a:t>
            </a:r>
            <a:r>
              <a:rPr lang="en-US" altLang="en-US" sz="2800" dirty="0">
                <a:solidFill>
                  <a:schemeClr val="bg1"/>
                </a:solidFill>
              </a:rPr>
              <a:t>)</a:t>
            </a:r>
          </a:p>
          <a:p>
            <a:endParaRPr lang="en-US" altLang="en-US" sz="2800" dirty="0">
              <a:solidFill>
                <a:schemeClr val="bg1"/>
              </a:solidFill>
            </a:endParaRPr>
          </a:p>
          <a:p>
            <a:endParaRPr lang="en-US" altLang="en-US" sz="2800" dirty="0">
              <a:solidFill>
                <a:schemeClr val="bg1"/>
              </a:solidFill>
            </a:endParaRPr>
          </a:p>
          <a:p>
            <a:endParaRPr lang="en-US" altLang="en-US" sz="2800" dirty="0">
              <a:solidFill>
                <a:schemeClr val="bg1"/>
              </a:solidFill>
            </a:endParaRPr>
          </a:p>
        </p:txBody>
      </p:sp>
      <p:pic>
        <p:nvPicPr>
          <p:cNvPr id="6" name="Picture 5">
            <a:extLst>
              <a:ext uri="{FF2B5EF4-FFF2-40B4-BE49-F238E27FC236}">
                <a16:creationId xmlns:a16="http://schemas.microsoft.com/office/drawing/2014/main" id="{388EEE44-4EB3-7BDC-75A7-D5A4BDA47943}"/>
              </a:ext>
            </a:extLst>
          </p:cNvPr>
          <p:cNvPicPr>
            <a:picLocks noChangeAspect="1"/>
          </p:cNvPicPr>
          <p:nvPr/>
        </p:nvPicPr>
        <p:blipFill rotWithShape="1">
          <a:blip r:embed="rId2"/>
          <a:srcRect l="30336" r="42125" b="-154"/>
          <a:stretch/>
        </p:blipFill>
        <p:spPr>
          <a:xfrm rot="5400000">
            <a:off x="1791768" y="3720582"/>
            <a:ext cx="1825662" cy="3734801"/>
          </a:xfrm>
          <a:prstGeom prst="rect">
            <a:avLst/>
          </a:prstGeom>
        </p:spPr>
      </p:pic>
      <p:pic>
        <p:nvPicPr>
          <p:cNvPr id="8" name="Picture 7">
            <a:extLst>
              <a:ext uri="{FF2B5EF4-FFF2-40B4-BE49-F238E27FC236}">
                <a16:creationId xmlns:a16="http://schemas.microsoft.com/office/drawing/2014/main" id="{6025D85F-7962-32D3-76DB-A270AE92211D}"/>
              </a:ext>
            </a:extLst>
          </p:cNvPr>
          <p:cNvPicPr>
            <a:picLocks noChangeAspect="1"/>
          </p:cNvPicPr>
          <p:nvPr/>
        </p:nvPicPr>
        <p:blipFill>
          <a:blip r:embed="rId3"/>
          <a:stretch>
            <a:fillRect/>
          </a:stretch>
        </p:blipFill>
        <p:spPr>
          <a:xfrm>
            <a:off x="4794516" y="4362780"/>
            <a:ext cx="4047773" cy="2276872"/>
          </a:xfrm>
          <a:prstGeom prst="rect">
            <a:avLst/>
          </a:prstGeom>
        </p:spPr>
      </p:pic>
    </p:spTree>
    <p:extLst>
      <p:ext uri="{BB962C8B-B14F-4D97-AF65-F5344CB8AC3E}">
        <p14:creationId xmlns:p14="http://schemas.microsoft.com/office/powerpoint/2010/main" val="113532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1 Título">
            <a:extLst>
              <a:ext uri="{FF2B5EF4-FFF2-40B4-BE49-F238E27FC236}">
                <a16:creationId xmlns:a16="http://schemas.microsoft.com/office/drawing/2014/main" id="{A0BA463E-34F1-0A95-4966-34E1D08D3036}"/>
              </a:ext>
            </a:extLst>
          </p:cNvPr>
          <p:cNvSpPr>
            <a:spLocks noGrp="1"/>
          </p:cNvSpPr>
          <p:nvPr>
            <p:ph type="title"/>
          </p:nvPr>
        </p:nvSpPr>
        <p:spPr/>
        <p:txBody>
          <a:bodyPr/>
          <a:lstStyle/>
          <a:p>
            <a:r>
              <a:rPr lang="en-US" altLang="en-US" dirty="0">
                <a:solidFill>
                  <a:schemeClr val="bg1"/>
                </a:solidFill>
              </a:rPr>
              <a:t>Dynamical Systems</a:t>
            </a:r>
          </a:p>
        </p:txBody>
      </p:sp>
      <p:sp>
        <p:nvSpPr>
          <p:cNvPr id="14339" name="2 Marcador de contenido">
            <a:extLst>
              <a:ext uri="{FF2B5EF4-FFF2-40B4-BE49-F238E27FC236}">
                <a16:creationId xmlns:a16="http://schemas.microsoft.com/office/drawing/2014/main" id="{0B2CBA38-0099-6906-D765-D0194B8F0708}"/>
              </a:ext>
            </a:extLst>
          </p:cNvPr>
          <p:cNvSpPr>
            <a:spLocks noGrp="1"/>
          </p:cNvSpPr>
          <p:nvPr>
            <p:ph idx="1"/>
          </p:nvPr>
        </p:nvSpPr>
        <p:spPr/>
        <p:txBody>
          <a:bodyPr/>
          <a:lstStyle/>
          <a:p>
            <a:pPr marL="0" indent="0">
              <a:buNone/>
            </a:pPr>
            <a:r>
              <a:rPr lang="en-US" altLang="en-US" sz="2400" dirty="0">
                <a:solidFill>
                  <a:schemeClr val="bg1"/>
                </a:solidFill>
              </a:rPr>
              <a:t>A Dynamical System involves one or more </a:t>
            </a:r>
            <a:r>
              <a:rPr lang="en-US" altLang="en-US" sz="2400" dirty="0">
                <a:solidFill>
                  <a:srgbClr val="FFFF00"/>
                </a:solidFill>
              </a:rPr>
              <a:t>variables</a:t>
            </a:r>
            <a:r>
              <a:rPr lang="fa-IR" altLang="en-US" sz="2400" dirty="0">
                <a:solidFill>
                  <a:schemeClr val="bg1"/>
                </a:solidFill>
              </a:rPr>
              <a:t> </a:t>
            </a:r>
            <a:r>
              <a:rPr lang="en-US" altLang="en-US" sz="2400" dirty="0">
                <a:solidFill>
                  <a:srgbClr val="FFFF00"/>
                </a:solidFill>
              </a:rPr>
              <a:t>that change over time </a:t>
            </a:r>
            <a:r>
              <a:rPr lang="en-US" altLang="en-US" sz="2400" dirty="0">
                <a:solidFill>
                  <a:schemeClr val="bg1"/>
                </a:solidFill>
              </a:rPr>
              <a:t>according to </a:t>
            </a:r>
            <a:r>
              <a:rPr lang="en-US" altLang="en-US" sz="2400" dirty="0">
                <a:solidFill>
                  <a:srgbClr val="FFFF00"/>
                </a:solidFill>
              </a:rPr>
              <a:t>autonomous</a:t>
            </a:r>
            <a:r>
              <a:rPr lang="fa-IR" altLang="en-US" sz="2400" dirty="0">
                <a:solidFill>
                  <a:srgbClr val="FFFF00"/>
                </a:solidFill>
              </a:rPr>
              <a:t> </a:t>
            </a:r>
            <a:r>
              <a:rPr lang="en-US" altLang="en-US" sz="2400" dirty="0">
                <a:solidFill>
                  <a:srgbClr val="FFFF00"/>
                </a:solidFill>
              </a:rPr>
              <a:t>differential equations</a:t>
            </a:r>
            <a:r>
              <a:rPr lang="en-US" altLang="en-US" sz="2400" dirty="0">
                <a:solidFill>
                  <a:schemeClr val="bg1"/>
                </a:solidFill>
              </a:rPr>
              <a:t>.</a:t>
            </a:r>
            <a:r>
              <a:rPr lang="fa-IR" altLang="en-US" sz="2400" dirty="0">
                <a:solidFill>
                  <a:schemeClr val="bg1"/>
                </a:solidFill>
              </a:rPr>
              <a:t> </a:t>
            </a:r>
            <a:endParaRPr lang="en-US" altLang="en-US" sz="2400" dirty="0">
              <a:solidFill>
                <a:schemeClr val="bg1"/>
              </a:solidFill>
            </a:endParaRPr>
          </a:p>
        </p:txBody>
      </p:sp>
      <p:pic>
        <p:nvPicPr>
          <p:cNvPr id="2" name="Dynamic system">
            <a:hlinkClick r:id="" action="ppaction://media"/>
            <a:extLst>
              <a:ext uri="{FF2B5EF4-FFF2-40B4-BE49-F238E27FC236}">
                <a16:creationId xmlns:a16="http://schemas.microsoft.com/office/drawing/2014/main" id="{E82F4F1A-36C7-4EA2-E1C6-611E0BE298E5}"/>
              </a:ext>
            </a:extLst>
          </p:cNvPr>
          <p:cNvPicPr>
            <a:picLocks noChangeAspect="1"/>
          </p:cNvPicPr>
          <p:nvPr>
            <a:videoFile r:link="rId2"/>
            <p:extLst>
              <p:ext uri="{DAA4B4D4-6D71-4841-9C94-3DE7FCFB9230}">
                <p14:media xmlns:p14="http://schemas.microsoft.com/office/powerpoint/2010/main" r:link="rId1"/>
              </p:ext>
            </p:extLst>
          </p:nvPr>
        </p:nvPicPr>
        <p:blipFill>
          <a:blip r:embed="rId4"/>
          <a:stretch>
            <a:fillRect/>
          </a:stretch>
        </p:blipFill>
        <p:spPr>
          <a:xfrm>
            <a:off x="1835696" y="2736360"/>
            <a:ext cx="5112568" cy="3834426"/>
          </a:xfrm>
          <a:prstGeom prst="rect">
            <a:avLst/>
          </a:prstGeom>
        </p:spPr>
      </p:pic>
    </p:spTree>
    <p:extLst>
      <p:ext uri="{BB962C8B-B14F-4D97-AF65-F5344CB8AC3E}">
        <p14:creationId xmlns:p14="http://schemas.microsoft.com/office/powerpoint/2010/main" val="3659819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1 Título">
            <a:extLst>
              <a:ext uri="{FF2B5EF4-FFF2-40B4-BE49-F238E27FC236}">
                <a16:creationId xmlns:a16="http://schemas.microsoft.com/office/drawing/2014/main" id="{A0BA463E-34F1-0A95-4966-34E1D08D3036}"/>
              </a:ext>
            </a:extLst>
          </p:cNvPr>
          <p:cNvSpPr>
            <a:spLocks noGrp="1"/>
          </p:cNvSpPr>
          <p:nvPr>
            <p:ph type="title"/>
          </p:nvPr>
        </p:nvSpPr>
        <p:spPr/>
        <p:txBody>
          <a:bodyPr/>
          <a:lstStyle/>
          <a:p>
            <a:r>
              <a:rPr lang="en-US" altLang="en-US" dirty="0">
                <a:solidFill>
                  <a:schemeClr val="bg1"/>
                </a:solidFill>
              </a:rPr>
              <a:t>Attractors</a:t>
            </a:r>
          </a:p>
        </p:txBody>
      </p:sp>
      <p:sp>
        <p:nvSpPr>
          <p:cNvPr id="14339" name="2 Marcador de contenido">
            <a:extLst>
              <a:ext uri="{FF2B5EF4-FFF2-40B4-BE49-F238E27FC236}">
                <a16:creationId xmlns:a16="http://schemas.microsoft.com/office/drawing/2014/main" id="{0B2CBA38-0099-6906-D765-D0194B8F0708}"/>
              </a:ext>
            </a:extLst>
          </p:cNvPr>
          <p:cNvSpPr>
            <a:spLocks noGrp="1"/>
          </p:cNvSpPr>
          <p:nvPr>
            <p:ph idx="1"/>
          </p:nvPr>
        </p:nvSpPr>
        <p:spPr>
          <a:xfrm>
            <a:off x="457200" y="1388226"/>
            <a:ext cx="8229600" cy="4525963"/>
          </a:xfrm>
        </p:spPr>
        <p:txBody>
          <a:bodyPr/>
          <a:lstStyle/>
          <a:p>
            <a:pPr marL="0" indent="0">
              <a:buNone/>
            </a:pPr>
            <a:r>
              <a:rPr lang="en-US" altLang="en-US" sz="2400" dirty="0">
                <a:solidFill>
                  <a:schemeClr val="bg1"/>
                </a:solidFill>
              </a:rPr>
              <a:t>An attractor is a set of points in the phase space which attracts all the trajectories in a certain area surrounding it, known as the basin of attraction.</a:t>
            </a:r>
          </a:p>
          <a:p>
            <a:r>
              <a:rPr lang="en-US" altLang="en-US" sz="2400" dirty="0">
                <a:solidFill>
                  <a:schemeClr val="bg1"/>
                </a:solidFill>
              </a:rPr>
              <a:t>In this example: the attractor is just the origin</a:t>
            </a:r>
          </a:p>
        </p:txBody>
      </p:sp>
      <p:pic>
        <p:nvPicPr>
          <p:cNvPr id="2" name="Fixed point">
            <a:hlinkClick r:id="" action="ppaction://media"/>
            <a:extLst>
              <a:ext uri="{FF2B5EF4-FFF2-40B4-BE49-F238E27FC236}">
                <a16:creationId xmlns:a16="http://schemas.microsoft.com/office/drawing/2014/main" id="{944731A0-2761-2798-93D0-25AF9A834F8B}"/>
              </a:ext>
            </a:extLst>
          </p:cNvPr>
          <p:cNvPicPr>
            <a:picLocks noChangeAspect="1"/>
          </p:cNvPicPr>
          <p:nvPr>
            <a:videoFile r:link="rId2"/>
            <p:extLst>
              <p:ext uri="{DAA4B4D4-6D71-4841-9C94-3DE7FCFB9230}">
                <p14:media xmlns:p14="http://schemas.microsoft.com/office/powerpoint/2010/main" r:link="rId1"/>
              </p:ext>
            </p:extLst>
          </p:nvPr>
        </p:nvPicPr>
        <p:blipFill>
          <a:blip r:embed="rId4"/>
          <a:stretch>
            <a:fillRect/>
          </a:stretch>
        </p:blipFill>
        <p:spPr>
          <a:xfrm>
            <a:off x="1979712" y="3068960"/>
            <a:ext cx="4824536" cy="3618402"/>
          </a:xfrm>
          <a:prstGeom prst="rect">
            <a:avLst/>
          </a:prstGeom>
        </p:spPr>
      </p:pic>
    </p:spTree>
    <p:extLst>
      <p:ext uri="{BB962C8B-B14F-4D97-AF65-F5344CB8AC3E}">
        <p14:creationId xmlns:p14="http://schemas.microsoft.com/office/powerpoint/2010/main" val="3599366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1 Título">
            <a:extLst>
              <a:ext uri="{FF2B5EF4-FFF2-40B4-BE49-F238E27FC236}">
                <a16:creationId xmlns:a16="http://schemas.microsoft.com/office/drawing/2014/main" id="{A0BA463E-34F1-0A95-4966-34E1D08D3036}"/>
              </a:ext>
            </a:extLst>
          </p:cNvPr>
          <p:cNvSpPr>
            <a:spLocks noGrp="1"/>
          </p:cNvSpPr>
          <p:nvPr>
            <p:ph type="title"/>
          </p:nvPr>
        </p:nvSpPr>
        <p:spPr/>
        <p:txBody>
          <a:bodyPr/>
          <a:lstStyle/>
          <a:p>
            <a:r>
              <a:rPr lang="en-US" altLang="en-US" dirty="0">
                <a:solidFill>
                  <a:schemeClr val="bg1"/>
                </a:solidFill>
              </a:rPr>
              <a:t>Attractors</a:t>
            </a:r>
          </a:p>
        </p:txBody>
      </p:sp>
      <p:sp>
        <p:nvSpPr>
          <p:cNvPr id="14339" name="2 Marcador de contenido">
            <a:extLst>
              <a:ext uri="{FF2B5EF4-FFF2-40B4-BE49-F238E27FC236}">
                <a16:creationId xmlns:a16="http://schemas.microsoft.com/office/drawing/2014/main" id="{0B2CBA38-0099-6906-D765-D0194B8F0708}"/>
              </a:ext>
            </a:extLst>
          </p:cNvPr>
          <p:cNvSpPr>
            <a:spLocks noGrp="1"/>
          </p:cNvSpPr>
          <p:nvPr>
            <p:ph idx="1"/>
          </p:nvPr>
        </p:nvSpPr>
        <p:spPr>
          <a:xfrm>
            <a:off x="457200" y="1268760"/>
            <a:ext cx="8229600" cy="4525963"/>
          </a:xfrm>
        </p:spPr>
        <p:txBody>
          <a:bodyPr/>
          <a:lstStyle/>
          <a:p>
            <a:r>
              <a:rPr lang="en-US" altLang="en-US" sz="2400" dirty="0">
                <a:solidFill>
                  <a:schemeClr val="bg1"/>
                </a:solidFill>
              </a:rPr>
              <a:t>But what is chaos?</a:t>
            </a:r>
          </a:p>
          <a:p>
            <a:pPr marL="0" indent="0">
              <a:buNone/>
            </a:pPr>
            <a:r>
              <a:rPr lang="en-US" altLang="en-US" sz="2400" dirty="0">
                <a:solidFill>
                  <a:schemeClr val="bg1"/>
                </a:solidFill>
              </a:rPr>
              <a:t>Balthasar van der Pol worked as an electrical engineer at Philips during the 1920s, and it was while studying vacuum tubes that he stumbled upon a system of differential equations that exhibited some interesting behavior, and would later be known as the Van der Pol oscillator.</a:t>
            </a:r>
          </a:p>
        </p:txBody>
      </p:sp>
      <p:pic>
        <p:nvPicPr>
          <p:cNvPr id="3" name="Picture 2">
            <a:extLst>
              <a:ext uri="{FF2B5EF4-FFF2-40B4-BE49-F238E27FC236}">
                <a16:creationId xmlns:a16="http://schemas.microsoft.com/office/drawing/2014/main" id="{31B4035E-1749-89CE-0DDE-663F7D15EF5B}"/>
              </a:ext>
            </a:extLst>
          </p:cNvPr>
          <p:cNvPicPr>
            <a:picLocks noChangeAspect="1"/>
          </p:cNvPicPr>
          <p:nvPr/>
        </p:nvPicPr>
        <p:blipFill rotWithShape="1">
          <a:blip r:embed="rId2"/>
          <a:srcRect l="11413" t="16401" r="61812" b="16401"/>
          <a:stretch/>
        </p:blipFill>
        <p:spPr>
          <a:xfrm>
            <a:off x="457200" y="3779791"/>
            <a:ext cx="2088232" cy="2948092"/>
          </a:xfrm>
          <a:prstGeom prst="rect">
            <a:avLst/>
          </a:prstGeom>
        </p:spPr>
      </p:pic>
      <p:pic>
        <p:nvPicPr>
          <p:cNvPr id="53252" name="Picture 4" descr="What if a processor was made using modern vacuum tubes instead of 14 nm  transistors, how large would it be? - Quora">
            <a:extLst>
              <a:ext uri="{FF2B5EF4-FFF2-40B4-BE49-F238E27FC236}">
                <a16:creationId xmlns:a16="http://schemas.microsoft.com/office/drawing/2014/main" id="{752C999F-811A-3D6B-F308-F6017A761F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1558" y="3970785"/>
            <a:ext cx="3105561" cy="2218258"/>
          </a:xfrm>
          <a:prstGeom prst="rect">
            <a:avLst/>
          </a:prstGeom>
          <a:noFill/>
          <a:extLst>
            <a:ext uri="{909E8E84-426E-40DD-AFC4-6F175D3DCCD1}">
              <a14:hiddenFill xmlns:a14="http://schemas.microsoft.com/office/drawing/2010/main">
                <a:solidFill>
                  <a:srgbClr val="FFFFFF"/>
                </a:solidFill>
              </a14:hiddenFill>
            </a:ext>
          </a:extLst>
        </p:spPr>
      </p:pic>
      <p:pic>
        <p:nvPicPr>
          <p:cNvPr id="53260" name="Picture 12" descr="Who killed the vacuum tube? - lcamtuf's thing">
            <a:extLst>
              <a:ext uri="{FF2B5EF4-FFF2-40B4-BE49-F238E27FC236}">
                <a16:creationId xmlns:a16="http://schemas.microsoft.com/office/drawing/2014/main" id="{09902CC8-30A5-41C9-AC67-1F0D914C2D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2120" y="3997854"/>
            <a:ext cx="3340458" cy="2222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08363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1 Título">
            <a:extLst>
              <a:ext uri="{FF2B5EF4-FFF2-40B4-BE49-F238E27FC236}">
                <a16:creationId xmlns:a16="http://schemas.microsoft.com/office/drawing/2014/main" id="{A0BA463E-34F1-0A95-4966-34E1D08D3036}"/>
              </a:ext>
            </a:extLst>
          </p:cNvPr>
          <p:cNvSpPr>
            <a:spLocks noGrp="1"/>
          </p:cNvSpPr>
          <p:nvPr>
            <p:ph type="title"/>
          </p:nvPr>
        </p:nvSpPr>
        <p:spPr/>
        <p:txBody>
          <a:bodyPr/>
          <a:lstStyle/>
          <a:p>
            <a:r>
              <a:rPr lang="en-US" altLang="en-US" dirty="0">
                <a:solidFill>
                  <a:schemeClr val="bg1"/>
                </a:solidFill>
              </a:rPr>
              <a:t>Attractors</a:t>
            </a:r>
          </a:p>
        </p:txBody>
      </p:sp>
      <mc:AlternateContent xmlns:mc="http://schemas.openxmlformats.org/markup-compatibility/2006" xmlns:a14="http://schemas.microsoft.com/office/drawing/2010/main">
        <mc:Choice Requires="a14">
          <p:sp>
            <p:nvSpPr>
              <p:cNvPr id="14339" name="2 Marcador de contenido">
                <a:extLst>
                  <a:ext uri="{FF2B5EF4-FFF2-40B4-BE49-F238E27FC236}">
                    <a16:creationId xmlns:a16="http://schemas.microsoft.com/office/drawing/2014/main" id="{0B2CBA38-0099-6906-D765-D0194B8F0708}"/>
                  </a:ext>
                </a:extLst>
              </p:cNvPr>
              <p:cNvSpPr>
                <a:spLocks noGrp="1"/>
              </p:cNvSpPr>
              <p:nvPr>
                <p:ph idx="1"/>
              </p:nvPr>
            </p:nvSpPr>
            <p:spPr>
              <a:xfrm>
                <a:off x="457200" y="1243706"/>
                <a:ext cx="8229600" cy="4525963"/>
              </a:xfrm>
            </p:spPr>
            <p:txBody>
              <a:bodyPr/>
              <a:lstStyle/>
              <a:p>
                <a:pPr marL="0" indent="0">
                  <a:buNone/>
                </a:pPr>
                <a:r>
                  <a:rPr lang="en-US" altLang="en-US" sz="2400" dirty="0">
                    <a:solidFill>
                      <a:schemeClr val="bg1"/>
                    </a:solidFill>
                  </a:rPr>
                  <a:t> The Dynamic System he worked on is </a:t>
                </a:r>
                <a14:m>
                  <m:oMath xmlns:m="http://schemas.openxmlformats.org/officeDocument/2006/math">
                    <m:d>
                      <m:dPr>
                        <m:begChr m:val="{"/>
                        <m:endChr m:val=""/>
                        <m:ctrlPr>
                          <a:rPr lang="en-US" altLang="en-US" sz="2400" i="1" smtClean="0">
                            <a:solidFill>
                              <a:schemeClr val="bg1"/>
                            </a:solidFill>
                            <a:latin typeface="Cambria Math" panose="02040503050406030204" pitchFamily="18" charset="0"/>
                          </a:rPr>
                        </m:ctrlPr>
                      </m:dPr>
                      <m:e>
                        <m:eqArr>
                          <m:eqArrPr>
                            <m:ctrlPr>
                              <a:rPr lang="en-US" altLang="en-US" sz="2400" i="1" smtClean="0">
                                <a:solidFill>
                                  <a:schemeClr val="bg1"/>
                                </a:solidFill>
                                <a:latin typeface="Cambria Math" panose="02040503050406030204" pitchFamily="18" charset="0"/>
                              </a:rPr>
                            </m:ctrlPr>
                          </m:eqArrPr>
                          <m:e>
                            <m:acc>
                              <m:accPr>
                                <m:chr m:val="̇"/>
                                <m:ctrlPr>
                                  <a:rPr lang="en-US" altLang="en-US" sz="2400" i="1" smtClean="0">
                                    <a:solidFill>
                                      <a:schemeClr val="bg1"/>
                                    </a:solidFill>
                                    <a:latin typeface="Cambria Math" panose="02040503050406030204" pitchFamily="18" charset="0"/>
                                  </a:rPr>
                                </m:ctrlPr>
                              </m:accPr>
                              <m:e>
                                <m:r>
                                  <a:rPr lang="en-US" altLang="en-US" sz="2400" b="0" i="1" smtClean="0">
                                    <a:solidFill>
                                      <a:schemeClr val="bg1"/>
                                    </a:solidFill>
                                    <a:latin typeface="Cambria Math" panose="02040503050406030204" pitchFamily="18" charset="0"/>
                                  </a:rPr>
                                  <m:t>𝑥</m:t>
                                </m:r>
                              </m:e>
                            </m:acc>
                            <m:r>
                              <a:rPr lang="en-US" altLang="en-US" sz="2400" b="0" i="1" smtClean="0">
                                <a:solidFill>
                                  <a:schemeClr val="bg1"/>
                                </a:solidFill>
                                <a:latin typeface="Cambria Math" panose="02040503050406030204" pitchFamily="18" charset="0"/>
                              </a:rPr>
                              <m:t>=</m:t>
                            </m:r>
                            <m:r>
                              <a:rPr lang="en-US" altLang="en-US" sz="2400" b="0" i="1" smtClean="0">
                                <a:solidFill>
                                  <a:schemeClr val="bg1"/>
                                </a:solidFill>
                                <a:latin typeface="Cambria Math" panose="02040503050406030204" pitchFamily="18" charset="0"/>
                                <a:ea typeface="Cambria Math" panose="02040503050406030204" pitchFamily="18" charset="0"/>
                              </a:rPr>
                              <m:t>𝜇</m:t>
                            </m:r>
                            <m:r>
                              <a:rPr lang="en-US" altLang="en-US" sz="2400" b="0" i="1" smtClean="0">
                                <a:solidFill>
                                  <a:schemeClr val="bg1"/>
                                </a:solidFill>
                                <a:latin typeface="Cambria Math" panose="02040503050406030204" pitchFamily="18" charset="0"/>
                                <a:ea typeface="Cambria Math" panose="02040503050406030204" pitchFamily="18" charset="0"/>
                              </a:rPr>
                              <m:t>(</m:t>
                            </m:r>
                            <m:r>
                              <a:rPr lang="en-US" altLang="en-US" sz="2400" b="0" i="1" smtClean="0">
                                <a:solidFill>
                                  <a:schemeClr val="bg1"/>
                                </a:solidFill>
                                <a:latin typeface="Cambria Math" panose="02040503050406030204" pitchFamily="18" charset="0"/>
                                <a:ea typeface="Cambria Math" panose="02040503050406030204" pitchFamily="18" charset="0"/>
                              </a:rPr>
                              <m:t>𝑥</m:t>
                            </m:r>
                            <m:r>
                              <a:rPr lang="en-US" altLang="en-US" sz="2400" b="0" i="1" smtClean="0">
                                <a:solidFill>
                                  <a:schemeClr val="bg1"/>
                                </a:solidFill>
                                <a:latin typeface="Cambria Math" panose="02040503050406030204" pitchFamily="18" charset="0"/>
                                <a:ea typeface="Cambria Math" panose="02040503050406030204" pitchFamily="18" charset="0"/>
                              </a:rPr>
                              <m:t>−</m:t>
                            </m:r>
                            <m:f>
                              <m:fPr>
                                <m:ctrlPr>
                                  <a:rPr lang="en-US" altLang="en-US" sz="2400" b="0" i="1" smtClean="0">
                                    <a:solidFill>
                                      <a:schemeClr val="bg1"/>
                                    </a:solidFill>
                                    <a:latin typeface="Cambria Math" panose="02040503050406030204" pitchFamily="18" charset="0"/>
                                    <a:ea typeface="Cambria Math" panose="02040503050406030204" pitchFamily="18" charset="0"/>
                                  </a:rPr>
                                </m:ctrlPr>
                              </m:fPr>
                              <m:num>
                                <m:r>
                                  <a:rPr lang="en-US" altLang="en-US" sz="2400" b="0" i="1" smtClean="0">
                                    <a:solidFill>
                                      <a:schemeClr val="bg1"/>
                                    </a:solidFill>
                                    <a:latin typeface="Cambria Math" panose="02040503050406030204" pitchFamily="18" charset="0"/>
                                    <a:ea typeface="Cambria Math" panose="02040503050406030204" pitchFamily="18" charset="0"/>
                                  </a:rPr>
                                  <m:t>1</m:t>
                                </m:r>
                              </m:num>
                              <m:den>
                                <m:r>
                                  <a:rPr lang="en-US" altLang="en-US" sz="2400" b="0" i="1" smtClean="0">
                                    <a:solidFill>
                                      <a:schemeClr val="bg1"/>
                                    </a:solidFill>
                                    <a:latin typeface="Cambria Math" panose="02040503050406030204" pitchFamily="18" charset="0"/>
                                    <a:ea typeface="Cambria Math" panose="02040503050406030204" pitchFamily="18" charset="0"/>
                                  </a:rPr>
                                  <m:t>3</m:t>
                                </m:r>
                              </m:den>
                            </m:f>
                            <m:sSup>
                              <m:sSupPr>
                                <m:ctrlPr>
                                  <a:rPr lang="en-US" altLang="en-US" sz="2400" b="0" i="1" smtClean="0">
                                    <a:solidFill>
                                      <a:schemeClr val="bg1"/>
                                    </a:solidFill>
                                    <a:latin typeface="Cambria Math" panose="02040503050406030204" pitchFamily="18" charset="0"/>
                                    <a:ea typeface="Cambria Math" panose="02040503050406030204" pitchFamily="18" charset="0"/>
                                  </a:rPr>
                                </m:ctrlPr>
                              </m:sSupPr>
                              <m:e>
                                <m:r>
                                  <a:rPr lang="en-US" altLang="en-US" sz="2400" b="0" i="1" smtClean="0">
                                    <a:solidFill>
                                      <a:schemeClr val="bg1"/>
                                    </a:solidFill>
                                    <a:latin typeface="Cambria Math" panose="02040503050406030204" pitchFamily="18" charset="0"/>
                                    <a:ea typeface="Cambria Math" panose="02040503050406030204" pitchFamily="18" charset="0"/>
                                  </a:rPr>
                                  <m:t>𝑥</m:t>
                                </m:r>
                              </m:e>
                              <m:sup>
                                <m:r>
                                  <a:rPr lang="en-US" altLang="en-US" sz="2400" b="0" i="1" smtClean="0">
                                    <a:solidFill>
                                      <a:schemeClr val="bg1"/>
                                    </a:solidFill>
                                    <a:latin typeface="Cambria Math" panose="02040503050406030204" pitchFamily="18" charset="0"/>
                                    <a:ea typeface="Cambria Math" panose="02040503050406030204" pitchFamily="18" charset="0"/>
                                  </a:rPr>
                                  <m:t>3</m:t>
                                </m:r>
                              </m:sup>
                            </m:sSup>
                            <m:r>
                              <a:rPr lang="en-US" altLang="en-US" sz="2400" b="0" i="1" smtClean="0">
                                <a:solidFill>
                                  <a:schemeClr val="bg1"/>
                                </a:solidFill>
                                <a:latin typeface="Cambria Math" panose="02040503050406030204" pitchFamily="18" charset="0"/>
                                <a:ea typeface="Cambria Math" panose="02040503050406030204" pitchFamily="18" charset="0"/>
                              </a:rPr>
                              <m:t>−</m:t>
                            </m:r>
                            <m:r>
                              <a:rPr lang="en-US" altLang="en-US" sz="2400" b="0" i="1" smtClean="0">
                                <a:solidFill>
                                  <a:schemeClr val="bg1"/>
                                </a:solidFill>
                                <a:latin typeface="Cambria Math" panose="02040503050406030204" pitchFamily="18" charset="0"/>
                                <a:ea typeface="Cambria Math" panose="02040503050406030204" pitchFamily="18" charset="0"/>
                              </a:rPr>
                              <m:t>𝑦</m:t>
                            </m:r>
                            <m:r>
                              <a:rPr lang="en-US" altLang="en-US" sz="2400" b="0" i="1" smtClean="0">
                                <a:solidFill>
                                  <a:schemeClr val="bg1"/>
                                </a:solidFill>
                                <a:latin typeface="Cambria Math" panose="02040503050406030204" pitchFamily="18" charset="0"/>
                                <a:ea typeface="Cambria Math" panose="02040503050406030204" pitchFamily="18" charset="0"/>
                              </a:rPr>
                              <m:t>)</m:t>
                            </m:r>
                          </m:e>
                          <m:e>
                            <m:acc>
                              <m:accPr>
                                <m:chr m:val="̇"/>
                                <m:ctrlPr>
                                  <a:rPr lang="en-US" altLang="en-US" sz="2400" i="1" smtClean="0">
                                    <a:solidFill>
                                      <a:schemeClr val="bg1"/>
                                    </a:solidFill>
                                    <a:latin typeface="Cambria Math" panose="02040503050406030204" pitchFamily="18" charset="0"/>
                                  </a:rPr>
                                </m:ctrlPr>
                              </m:accPr>
                              <m:e>
                                <m:r>
                                  <a:rPr lang="en-US" altLang="en-US" sz="2400" i="1" smtClean="0">
                                    <a:solidFill>
                                      <a:schemeClr val="bg1"/>
                                    </a:solidFill>
                                    <a:latin typeface="Cambria Math" panose="02040503050406030204" pitchFamily="18" charset="0"/>
                                  </a:rPr>
                                  <m:t>𝑦</m:t>
                                </m:r>
                              </m:e>
                            </m:acc>
                            <m:r>
                              <a:rPr lang="en-US" altLang="en-US" sz="2400" i="1" smtClean="0">
                                <a:solidFill>
                                  <a:schemeClr val="bg1"/>
                                </a:solidFill>
                                <a:latin typeface="Cambria Math" panose="02040503050406030204" pitchFamily="18" charset="0"/>
                              </a:rPr>
                              <m:t>=</m:t>
                            </m:r>
                            <m:f>
                              <m:fPr>
                                <m:ctrlPr>
                                  <a:rPr lang="en-US" altLang="en-US" sz="2400" i="1" smtClean="0">
                                    <a:solidFill>
                                      <a:schemeClr val="bg1"/>
                                    </a:solidFill>
                                    <a:latin typeface="Cambria Math" panose="02040503050406030204" pitchFamily="18" charset="0"/>
                                  </a:rPr>
                                </m:ctrlPr>
                              </m:fPr>
                              <m:num>
                                <m:r>
                                  <a:rPr lang="en-US" altLang="en-US" sz="2400" i="1" smtClean="0">
                                    <a:solidFill>
                                      <a:schemeClr val="bg1"/>
                                    </a:solidFill>
                                    <a:latin typeface="Cambria Math" panose="02040503050406030204" pitchFamily="18" charset="0"/>
                                  </a:rPr>
                                  <m:t>1</m:t>
                                </m:r>
                              </m:num>
                              <m:den>
                                <m:r>
                                  <a:rPr lang="en-US" altLang="en-US" sz="2400" i="1" smtClean="0">
                                    <a:solidFill>
                                      <a:schemeClr val="bg1"/>
                                    </a:solidFill>
                                    <a:latin typeface="Cambria Math" panose="02040503050406030204" pitchFamily="18" charset="0"/>
                                  </a:rPr>
                                  <m:t>𝜇</m:t>
                                </m:r>
                              </m:den>
                            </m:f>
                            <m:r>
                              <a:rPr lang="en-US" altLang="en-US" sz="2400" b="0" i="1" smtClean="0">
                                <a:solidFill>
                                  <a:schemeClr val="bg1"/>
                                </a:solidFill>
                                <a:latin typeface="Cambria Math" panose="02040503050406030204" pitchFamily="18" charset="0"/>
                              </a:rPr>
                              <m:t>𝑥</m:t>
                            </m:r>
                          </m:e>
                        </m:eqArr>
                      </m:e>
                    </m:d>
                  </m:oMath>
                </a14:m>
                <a:endParaRPr lang="en-US" altLang="en-US" sz="2400" dirty="0">
                  <a:solidFill>
                    <a:schemeClr val="bg1"/>
                  </a:solidFill>
                </a:endParaRPr>
              </a:p>
              <a:p>
                <a:pPr marL="0" indent="0">
                  <a:buNone/>
                </a:pPr>
                <a:r>
                  <a:rPr lang="en-US" altLang="en-US" sz="2400" dirty="0">
                    <a:solidFill>
                      <a:schemeClr val="bg1"/>
                    </a:solidFill>
                  </a:rPr>
                  <a:t>If we assume </a:t>
                </a:r>
                <a14:m>
                  <m:oMath xmlns:m="http://schemas.openxmlformats.org/officeDocument/2006/math">
                    <m:r>
                      <a:rPr lang="en-US" altLang="en-US" sz="2400" b="0" i="1" smtClean="0">
                        <a:solidFill>
                          <a:schemeClr val="bg1"/>
                        </a:solidFill>
                        <a:latin typeface="Cambria Math" panose="02040503050406030204" pitchFamily="18" charset="0"/>
                        <a:ea typeface="Cambria Math" panose="02040503050406030204" pitchFamily="18" charset="0"/>
                      </a:rPr>
                      <m:t>𝜇</m:t>
                    </m:r>
                  </m:oMath>
                </a14:m>
                <a:r>
                  <a:rPr lang="en-US" altLang="en-US" sz="2400" dirty="0">
                    <a:solidFill>
                      <a:schemeClr val="bg1"/>
                    </a:solidFill>
                  </a:rPr>
                  <a:t>=1 for making it simpler </a:t>
                </a:r>
              </a:p>
              <a:p>
                <a:pPr marL="0" indent="0">
                  <a:buNone/>
                </a:pPr>
                <a:r>
                  <a:rPr lang="en-US" altLang="en-US" sz="2400" dirty="0">
                    <a:solidFill>
                      <a:schemeClr val="bg1"/>
                    </a:solidFill>
                  </a:rPr>
                  <a:t>We have:</a:t>
                </a:r>
              </a:p>
              <a:p>
                <a:pPr marL="0" indent="0">
                  <a:buNone/>
                </a:pPr>
                <a14:m>
                  <m:oMathPara xmlns:m="http://schemas.openxmlformats.org/officeDocument/2006/math">
                    <m:oMathParaPr>
                      <m:jc m:val="centerGroup"/>
                    </m:oMathParaPr>
                    <m:oMath xmlns:m="http://schemas.openxmlformats.org/officeDocument/2006/math">
                      <m:d>
                        <m:dPr>
                          <m:begChr m:val="{"/>
                          <m:endChr m:val=""/>
                          <m:ctrlPr>
                            <a:rPr lang="en-US" altLang="en-US" sz="2400" i="1" smtClean="0">
                              <a:solidFill>
                                <a:schemeClr val="bg1"/>
                              </a:solidFill>
                              <a:latin typeface="Cambria Math" panose="02040503050406030204" pitchFamily="18" charset="0"/>
                            </a:rPr>
                          </m:ctrlPr>
                        </m:dPr>
                        <m:e>
                          <m:eqArr>
                            <m:eqArrPr>
                              <m:ctrlPr>
                                <a:rPr lang="en-US" altLang="en-US" sz="2400" i="1" smtClean="0">
                                  <a:solidFill>
                                    <a:schemeClr val="bg1"/>
                                  </a:solidFill>
                                  <a:latin typeface="Cambria Math" panose="02040503050406030204" pitchFamily="18" charset="0"/>
                                </a:rPr>
                              </m:ctrlPr>
                            </m:eqArrPr>
                            <m:e>
                              <m:acc>
                                <m:accPr>
                                  <m:chr m:val="̇"/>
                                  <m:ctrlPr>
                                    <a:rPr lang="en-US" altLang="en-US" sz="2400" i="1" smtClean="0">
                                      <a:solidFill>
                                        <a:schemeClr val="bg1"/>
                                      </a:solidFill>
                                      <a:latin typeface="Cambria Math" panose="02040503050406030204" pitchFamily="18" charset="0"/>
                                    </a:rPr>
                                  </m:ctrlPr>
                                </m:accPr>
                                <m:e>
                                  <m:r>
                                    <a:rPr lang="en-US" altLang="en-US" sz="2400" b="0" i="1" smtClean="0">
                                      <a:solidFill>
                                        <a:schemeClr val="bg1"/>
                                      </a:solidFill>
                                      <a:latin typeface="Cambria Math" panose="02040503050406030204" pitchFamily="18" charset="0"/>
                                    </a:rPr>
                                    <m:t>𝑥</m:t>
                                  </m:r>
                                </m:e>
                              </m:acc>
                              <m:r>
                                <a:rPr lang="en-US" altLang="en-US" sz="2400" b="0" i="1" smtClean="0">
                                  <a:solidFill>
                                    <a:schemeClr val="bg1"/>
                                  </a:solidFill>
                                  <a:latin typeface="Cambria Math" panose="02040503050406030204" pitchFamily="18" charset="0"/>
                                </a:rPr>
                                <m:t>=</m:t>
                              </m:r>
                              <m:r>
                                <a:rPr lang="en-US" altLang="en-US" sz="2400" b="0" i="1" smtClean="0">
                                  <a:solidFill>
                                    <a:schemeClr val="bg1"/>
                                  </a:solidFill>
                                  <a:latin typeface="Cambria Math" panose="02040503050406030204" pitchFamily="18" charset="0"/>
                                  <a:ea typeface="Cambria Math" panose="02040503050406030204" pitchFamily="18" charset="0"/>
                                </a:rPr>
                                <m:t>𝑥</m:t>
                              </m:r>
                              <m:r>
                                <a:rPr lang="en-US" altLang="en-US" sz="2400" b="0" i="1" smtClean="0">
                                  <a:solidFill>
                                    <a:schemeClr val="bg1"/>
                                  </a:solidFill>
                                  <a:latin typeface="Cambria Math" panose="02040503050406030204" pitchFamily="18" charset="0"/>
                                  <a:ea typeface="Cambria Math" panose="02040503050406030204" pitchFamily="18" charset="0"/>
                                </a:rPr>
                                <m:t>−</m:t>
                              </m:r>
                              <m:f>
                                <m:fPr>
                                  <m:ctrlPr>
                                    <a:rPr lang="en-US" altLang="en-US" sz="2400" b="0" i="1" smtClean="0">
                                      <a:solidFill>
                                        <a:schemeClr val="bg1"/>
                                      </a:solidFill>
                                      <a:latin typeface="Cambria Math" panose="02040503050406030204" pitchFamily="18" charset="0"/>
                                      <a:ea typeface="Cambria Math" panose="02040503050406030204" pitchFamily="18" charset="0"/>
                                    </a:rPr>
                                  </m:ctrlPr>
                                </m:fPr>
                                <m:num>
                                  <m:r>
                                    <a:rPr lang="en-US" altLang="en-US" sz="2400" b="0" i="1" smtClean="0">
                                      <a:solidFill>
                                        <a:schemeClr val="bg1"/>
                                      </a:solidFill>
                                      <a:latin typeface="Cambria Math" panose="02040503050406030204" pitchFamily="18" charset="0"/>
                                      <a:ea typeface="Cambria Math" panose="02040503050406030204" pitchFamily="18" charset="0"/>
                                    </a:rPr>
                                    <m:t>1</m:t>
                                  </m:r>
                                </m:num>
                                <m:den>
                                  <m:r>
                                    <a:rPr lang="en-US" altLang="en-US" sz="2400" b="0" i="1" smtClean="0">
                                      <a:solidFill>
                                        <a:schemeClr val="bg1"/>
                                      </a:solidFill>
                                      <a:latin typeface="Cambria Math" panose="02040503050406030204" pitchFamily="18" charset="0"/>
                                      <a:ea typeface="Cambria Math" panose="02040503050406030204" pitchFamily="18" charset="0"/>
                                    </a:rPr>
                                    <m:t>3</m:t>
                                  </m:r>
                                </m:den>
                              </m:f>
                              <m:sSup>
                                <m:sSupPr>
                                  <m:ctrlPr>
                                    <a:rPr lang="en-US" altLang="en-US" sz="2400" b="0" i="1" smtClean="0">
                                      <a:solidFill>
                                        <a:schemeClr val="bg1"/>
                                      </a:solidFill>
                                      <a:latin typeface="Cambria Math" panose="02040503050406030204" pitchFamily="18" charset="0"/>
                                      <a:ea typeface="Cambria Math" panose="02040503050406030204" pitchFamily="18" charset="0"/>
                                    </a:rPr>
                                  </m:ctrlPr>
                                </m:sSupPr>
                                <m:e>
                                  <m:r>
                                    <a:rPr lang="en-US" altLang="en-US" sz="2400" b="0" i="1" smtClean="0">
                                      <a:solidFill>
                                        <a:schemeClr val="bg1"/>
                                      </a:solidFill>
                                      <a:latin typeface="Cambria Math" panose="02040503050406030204" pitchFamily="18" charset="0"/>
                                      <a:ea typeface="Cambria Math" panose="02040503050406030204" pitchFamily="18" charset="0"/>
                                    </a:rPr>
                                    <m:t>𝑥</m:t>
                                  </m:r>
                                </m:e>
                                <m:sup>
                                  <m:r>
                                    <a:rPr lang="en-US" altLang="en-US" sz="2400" b="0" i="1" smtClean="0">
                                      <a:solidFill>
                                        <a:schemeClr val="bg1"/>
                                      </a:solidFill>
                                      <a:latin typeface="Cambria Math" panose="02040503050406030204" pitchFamily="18" charset="0"/>
                                      <a:ea typeface="Cambria Math" panose="02040503050406030204" pitchFamily="18" charset="0"/>
                                    </a:rPr>
                                    <m:t>3</m:t>
                                  </m:r>
                                </m:sup>
                              </m:sSup>
                              <m:r>
                                <a:rPr lang="en-US" altLang="en-US" sz="2400" b="0" i="1" smtClean="0">
                                  <a:solidFill>
                                    <a:schemeClr val="bg1"/>
                                  </a:solidFill>
                                  <a:latin typeface="Cambria Math" panose="02040503050406030204" pitchFamily="18" charset="0"/>
                                  <a:ea typeface="Cambria Math" panose="02040503050406030204" pitchFamily="18" charset="0"/>
                                </a:rPr>
                                <m:t>−</m:t>
                              </m:r>
                              <m:r>
                                <a:rPr lang="en-US" altLang="en-US" sz="2400" b="0" i="1" smtClean="0">
                                  <a:solidFill>
                                    <a:schemeClr val="bg1"/>
                                  </a:solidFill>
                                  <a:latin typeface="Cambria Math" panose="02040503050406030204" pitchFamily="18" charset="0"/>
                                  <a:ea typeface="Cambria Math" panose="02040503050406030204" pitchFamily="18" charset="0"/>
                                </a:rPr>
                                <m:t>𝑦</m:t>
                              </m:r>
                            </m:e>
                            <m:e>
                              <m:acc>
                                <m:accPr>
                                  <m:chr m:val="̇"/>
                                  <m:ctrlPr>
                                    <a:rPr lang="en-US" altLang="en-US" sz="2400" i="1" smtClean="0">
                                      <a:solidFill>
                                        <a:schemeClr val="bg1"/>
                                      </a:solidFill>
                                      <a:latin typeface="Cambria Math" panose="02040503050406030204" pitchFamily="18" charset="0"/>
                                    </a:rPr>
                                  </m:ctrlPr>
                                </m:accPr>
                                <m:e>
                                  <m:r>
                                    <a:rPr lang="en-US" altLang="en-US" sz="2400" i="1" smtClean="0">
                                      <a:solidFill>
                                        <a:schemeClr val="bg1"/>
                                      </a:solidFill>
                                      <a:latin typeface="Cambria Math" panose="02040503050406030204" pitchFamily="18" charset="0"/>
                                    </a:rPr>
                                    <m:t>𝑦</m:t>
                                  </m:r>
                                </m:e>
                              </m:acc>
                              <m:r>
                                <a:rPr lang="en-US" altLang="en-US" sz="2400" i="1" smtClean="0">
                                  <a:solidFill>
                                    <a:schemeClr val="bg1"/>
                                  </a:solidFill>
                                  <a:latin typeface="Cambria Math" panose="02040503050406030204" pitchFamily="18" charset="0"/>
                                </a:rPr>
                                <m:t>=</m:t>
                              </m:r>
                              <m:r>
                                <a:rPr lang="en-US" altLang="en-US" sz="2400" b="0" i="1" smtClean="0">
                                  <a:solidFill>
                                    <a:schemeClr val="bg1"/>
                                  </a:solidFill>
                                  <a:latin typeface="Cambria Math" panose="02040503050406030204" pitchFamily="18" charset="0"/>
                                </a:rPr>
                                <m:t>𝑥</m:t>
                              </m:r>
                            </m:e>
                          </m:eqArr>
                        </m:e>
                      </m:d>
                    </m:oMath>
                  </m:oMathPara>
                </a14:m>
                <a:endParaRPr lang="en-US" altLang="en-US" sz="2400" dirty="0">
                  <a:solidFill>
                    <a:schemeClr val="bg1"/>
                  </a:solidFill>
                </a:endParaRPr>
              </a:p>
            </p:txBody>
          </p:sp>
        </mc:Choice>
        <mc:Fallback xmlns="">
          <p:sp>
            <p:nvSpPr>
              <p:cNvPr id="14339" name="2 Marcador de contenido">
                <a:extLst>
                  <a:ext uri="{FF2B5EF4-FFF2-40B4-BE49-F238E27FC236}">
                    <a16:creationId xmlns:a16="http://schemas.microsoft.com/office/drawing/2014/main" id="{0B2CBA38-0099-6906-D765-D0194B8F0708}"/>
                  </a:ext>
                </a:extLst>
              </p:cNvPr>
              <p:cNvSpPr>
                <a:spLocks noGrp="1" noRot="1" noChangeAspect="1" noMove="1" noResize="1" noEditPoints="1" noAdjustHandles="1" noChangeArrowheads="1" noChangeShapeType="1" noTextEdit="1"/>
              </p:cNvSpPr>
              <p:nvPr>
                <p:ph idx="1"/>
              </p:nvPr>
            </p:nvSpPr>
            <p:spPr>
              <a:xfrm>
                <a:off x="457200" y="1243706"/>
                <a:ext cx="8229600" cy="4525963"/>
              </a:xfrm>
              <a:blipFill>
                <a:blip r:embed="rId2"/>
                <a:stretch>
                  <a:fillRect l="-1111"/>
                </a:stretch>
              </a:blipFill>
            </p:spPr>
            <p:txBody>
              <a:bodyPr/>
              <a:lstStyle/>
              <a:p>
                <a:r>
                  <a:rPr lang="en-US">
                    <a:noFill/>
                  </a:rPr>
                  <a:t> </a:t>
                </a:r>
              </a:p>
            </p:txBody>
          </p:sp>
        </mc:Fallback>
      </mc:AlternateContent>
    </p:spTree>
    <p:extLst>
      <p:ext uri="{BB962C8B-B14F-4D97-AF65-F5344CB8AC3E}">
        <p14:creationId xmlns:p14="http://schemas.microsoft.com/office/powerpoint/2010/main" val="1993366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imite cycle attractor">
            <a:hlinkClick r:id="" action="ppaction://media"/>
            <a:extLst>
              <a:ext uri="{FF2B5EF4-FFF2-40B4-BE49-F238E27FC236}">
                <a16:creationId xmlns:a16="http://schemas.microsoft.com/office/drawing/2014/main" id="{ABF73D2B-B659-39C8-091F-7985322D2B1B}"/>
              </a:ext>
            </a:extLst>
          </p:cNvPr>
          <p:cNvPicPr>
            <a:picLocks noGrp="1" noChangeAspect="1"/>
          </p:cNvPicPr>
          <p:nvPr>
            <p:ph idx="1"/>
            <a:videoFile r:link="rId2"/>
            <p:extLst>
              <p:ext uri="{DAA4B4D4-6D71-4841-9C94-3DE7FCFB9230}">
                <p14:media xmlns:p14="http://schemas.microsoft.com/office/powerpoint/2010/main" r:link="rId1"/>
              </p:ext>
            </p:extLst>
          </p:nvPr>
        </p:nvPicPr>
        <p:blipFill>
          <a:blip r:embed="rId4"/>
          <a:stretch>
            <a:fillRect/>
          </a:stretch>
        </p:blipFill>
        <p:spPr>
          <a:xfrm>
            <a:off x="323528" y="242646"/>
            <a:ext cx="8496944" cy="6372708"/>
          </a:xfrm>
          <a:prstGeom prst="rect">
            <a:avLst/>
          </a:prstGeom>
        </p:spPr>
      </p:pic>
    </p:spTree>
    <p:extLst>
      <p:ext uri="{BB962C8B-B14F-4D97-AF65-F5344CB8AC3E}">
        <p14:creationId xmlns:p14="http://schemas.microsoft.com/office/powerpoint/2010/main" val="333392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9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1 Título">
            <a:extLst>
              <a:ext uri="{FF2B5EF4-FFF2-40B4-BE49-F238E27FC236}">
                <a16:creationId xmlns:a16="http://schemas.microsoft.com/office/drawing/2014/main" id="{A0BA463E-34F1-0A95-4966-34E1D08D3036}"/>
              </a:ext>
            </a:extLst>
          </p:cNvPr>
          <p:cNvSpPr>
            <a:spLocks noGrp="1"/>
          </p:cNvSpPr>
          <p:nvPr>
            <p:ph type="title"/>
          </p:nvPr>
        </p:nvSpPr>
        <p:spPr/>
        <p:txBody>
          <a:bodyPr/>
          <a:lstStyle/>
          <a:p>
            <a:r>
              <a:rPr lang="en-US" altLang="en-US" dirty="0">
                <a:solidFill>
                  <a:schemeClr val="bg1"/>
                </a:solidFill>
              </a:rPr>
              <a:t>Lorenz Attractor</a:t>
            </a:r>
          </a:p>
        </p:txBody>
      </p:sp>
      <p:sp>
        <p:nvSpPr>
          <p:cNvPr id="14339" name="2 Marcador de contenido">
            <a:extLst>
              <a:ext uri="{FF2B5EF4-FFF2-40B4-BE49-F238E27FC236}">
                <a16:creationId xmlns:a16="http://schemas.microsoft.com/office/drawing/2014/main" id="{0B2CBA38-0099-6906-D765-D0194B8F0708}"/>
              </a:ext>
            </a:extLst>
          </p:cNvPr>
          <p:cNvSpPr>
            <a:spLocks noGrp="1"/>
          </p:cNvSpPr>
          <p:nvPr>
            <p:ph idx="1"/>
          </p:nvPr>
        </p:nvSpPr>
        <p:spPr>
          <a:xfrm>
            <a:off x="457200" y="1268760"/>
            <a:ext cx="8229600" cy="4525963"/>
          </a:xfrm>
        </p:spPr>
        <p:txBody>
          <a:bodyPr/>
          <a:lstStyle/>
          <a:p>
            <a:pPr marL="0" indent="0">
              <a:buNone/>
            </a:pPr>
            <a:r>
              <a:rPr lang="en-US" altLang="en-US" sz="2400" dirty="0">
                <a:solidFill>
                  <a:schemeClr val="bg1"/>
                </a:solidFill>
              </a:rPr>
              <a:t>In 1963, meteorologist Edward Lorenz was developing a simulation for atmospheric conditions which involved 12 changing variables, and found out that tiny differences in the initial values resulted in disproportionately big differences in the state of the variables just a short time after.</a:t>
            </a:r>
          </a:p>
          <a:p>
            <a:pPr marL="0" indent="0">
              <a:buNone/>
            </a:pPr>
            <a:endParaRPr lang="en-US" altLang="en-US" sz="2400" dirty="0">
              <a:solidFill>
                <a:schemeClr val="bg1"/>
              </a:solidFill>
            </a:endParaRPr>
          </a:p>
          <a:p>
            <a:pPr marL="0" indent="0">
              <a:buNone/>
            </a:pPr>
            <a:endParaRPr lang="en-US" altLang="en-US" sz="2400" dirty="0">
              <a:solidFill>
                <a:schemeClr val="bg1"/>
              </a:solidFill>
            </a:endParaRPr>
          </a:p>
        </p:txBody>
      </p:sp>
      <p:pic>
        <p:nvPicPr>
          <p:cNvPr id="61444" name="Picture 4" descr="Edward Norton Lorenz | Kyoto Prize">
            <a:extLst>
              <a:ext uri="{FF2B5EF4-FFF2-40B4-BE49-F238E27FC236}">
                <a16:creationId xmlns:a16="http://schemas.microsoft.com/office/drawing/2014/main" id="{92DDC8C7-51B2-050C-CC9C-4232CDD80D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9626" y="3284984"/>
            <a:ext cx="3184748" cy="3184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3377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1 Título">
            <a:extLst>
              <a:ext uri="{FF2B5EF4-FFF2-40B4-BE49-F238E27FC236}">
                <a16:creationId xmlns:a16="http://schemas.microsoft.com/office/drawing/2014/main" id="{A0BA463E-34F1-0A95-4966-34E1D08D3036}"/>
              </a:ext>
            </a:extLst>
          </p:cNvPr>
          <p:cNvSpPr>
            <a:spLocks noGrp="1"/>
          </p:cNvSpPr>
          <p:nvPr>
            <p:ph type="title"/>
          </p:nvPr>
        </p:nvSpPr>
        <p:spPr/>
        <p:txBody>
          <a:bodyPr/>
          <a:lstStyle/>
          <a:p>
            <a:r>
              <a:rPr lang="en-US" altLang="en-US" dirty="0">
                <a:solidFill>
                  <a:schemeClr val="bg1"/>
                </a:solidFill>
              </a:rPr>
              <a:t>Lorenz Attractor </a:t>
            </a:r>
          </a:p>
        </p:txBody>
      </p:sp>
      <mc:AlternateContent xmlns:mc="http://schemas.openxmlformats.org/markup-compatibility/2006" xmlns:a14="http://schemas.microsoft.com/office/drawing/2010/main">
        <mc:Choice Requires="a14">
          <p:sp>
            <p:nvSpPr>
              <p:cNvPr id="14339" name="2 Marcador de contenido">
                <a:extLst>
                  <a:ext uri="{FF2B5EF4-FFF2-40B4-BE49-F238E27FC236}">
                    <a16:creationId xmlns:a16="http://schemas.microsoft.com/office/drawing/2014/main" id="{0B2CBA38-0099-6906-D765-D0194B8F0708}"/>
                  </a:ext>
                </a:extLst>
              </p:cNvPr>
              <p:cNvSpPr>
                <a:spLocks noGrp="1"/>
              </p:cNvSpPr>
              <p:nvPr>
                <p:ph idx="1"/>
              </p:nvPr>
            </p:nvSpPr>
            <p:spPr>
              <a:xfrm>
                <a:off x="457200" y="1166018"/>
                <a:ext cx="8229600" cy="4525963"/>
              </a:xfrm>
            </p:spPr>
            <p:txBody>
              <a:bodyPr/>
              <a:lstStyle/>
              <a:p>
                <a:pPr marL="0" indent="0">
                  <a:buNone/>
                </a:pPr>
                <a:r>
                  <a:rPr lang="en-US" altLang="en-US" sz="2400" dirty="0">
                    <a:solidFill>
                      <a:schemeClr val="bg1"/>
                    </a:solidFill>
                  </a:rPr>
                  <a:t>Curious about this, Lorenz spent some time simplifying his simulation to only have 3 variables, but still display this sensitive dependence on initial conditions.</a:t>
                </a:r>
              </a:p>
              <a:p>
                <a:pPr marL="0" indent="0">
                  <a:buNone/>
                </a:pPr>
                <a:r>
                  <a:rPr lang="en-US" altLang="en-US" sz="2400" dirty="0">
                    <a:solidFill>
                      <a:schemeClr val="bg1"/>
                    </a:solidFill>
                  </a:rPr>
                  <a:t>This simplified model describes convection cycles in the atmosphere, and is now known as the Lorenz System.</a:t>
                </a:r>
              </a:p>
              <a:p>
                <a:pPr marL="0" indent="0">
                  <a:buNone/>
                </a:pPr>
                <a14:m>
                  <m:oMathPara xmlns:m="http://schemas.openxmlformats.org/officeDocument/2006/math">
                    <m:oMathParaPr>
                      <m:jc m:val="centerGroup"/>
                    </m:oMathParaPr>
                    <m:oMath xmlns:m="http://schemas.openxmlformats.org/officeDocument/2006/math">
                      <m:d>
                        <m:dPr>
                          <m:begChr m:val="{"/>
                          <m:endChr m:val=""/>
                          <m:ctrlPr>
                            <a:rPr lang="en-US" altLang="en-US" sz="2400" i="1" smtClean="0">
                              <a:solidFill>
                                <a:schemeClr val="bg1"/>
                              </a:solidFill>
                              <a:latin typeface="Cambria Math" panose="02040503050406030204" pitchFamily="18" charset="0"/>
                            </a:rPr>
                          </m:ctrlPr>
                        </m:dPr>
                        <m:e>
                          <m:eqArr>
                            <m:eqArrPr>
                              <m:ctrlPr>
                                <a:rPr lang="en-US" altLang="en-US" sz="2400" i="1" smtClean="0">
                                  <a:solidFill>
                                    <a:schemeClr val="bg1"/>
                                  </a:solidFill>
                                  <a:latin typeface="Cambria Math" panose="02040503050406030204" pitchFamily="18" charset="0"/>
                                </a:rPr>
                              </m:ctrlPr>
                            </m:eqArrPr>
                            <m:e>
                              <m:acc>
                                <m:accPr>
                                  <m:chr m:val="̇"/>
                                  <m:ctrlPr>
                                    <a:rPr lang="en-US" altLang="en-US" sz="2400" i="1" smtClean="0">
                                      <a:solidFill>
                                        <a:schemeClr val="bg1"/>
                                      </a:solidFill>
                                      <a:latin typeface="Cambria Math" panose="02040503050406030204" pitchFamily="18" charset="0"/>
                                    </a:rPr>
                                  </m:ctrlPr>
                                </m:accPr>
                                <m:e>
                                  <m:r>
                                    <a:rPr lang="en-US" altLang="en-US" sz="2400" b="0" i="1" smtClean="0">
                                      <a:solidFill>
                                        <a:schemeClr val="bg1"/>
                                      </a:solidFill>
                                      <a:latin typeface="Cambria Math" panose="02040503050406030204" pitchFamily="18" charset="0"/>
                                    </a:rPr>
                                    <m:t>𝑥</m:t>
                                  </m:r>
                                </m:e>
                              </m:acc>
                              <m:r>
                                <a:rPr lang="en-US" altLang="en-US" sz="2400" b="0" i="1" smtClean="0">
                                  <a:solidFill>
                                    <a:schemeClr val="bg1"/>
                                  </a:solidFill>
                                  <a:latin typeface="Cambria Math" panose="02040503050406030204" pitchFamily="18" charset="0"/>
                                </a:rPr>
                                <m:t>= </m:t>
                              </m:r>
                              <m:r>
                                <a:rPr lang="en-US" altLang="en-US" sz="2400" b="0" i="1" smtClean="0">
                                  <a:solidFill>
                                    <a:schemeClr val="bg1"/>
                                  </a:solidFill>
                                  <a:latin typeface="Cambria Math" panose="02040503050406030204" pitchFamily="18" charset="0"/>
                                  <a:ea typeface="Cambria Math" panose="02040503050406030204" pitchFamily="18" charset="0"/>
                                </a:rPr>
                                <m:t>𝜎</m:t>
                              </m:r>
                              <m:r>
                                <a:rPr lang="en-US" altLang="en-US" sz="2400" b="0" i="1" smtClean="0">
                                  <a:solidFill>
                                    <a:schemeClr val="bg1"/>
                                  </a:solidFill>
                                  <a:latin typeface="Cambria Math" panose="02040503050406030204" pitchFamily="18" charset="0"/>
                                  <a:ea typeface="Cambria Math" panose="02040503050406030204" pitchFamily="18" charset="0"/>
                                </a:rPr>
                                <m:t>(</m:t>
                              </m:r>
                              <m:r>
                                <a:rPr lang="en-US" altLang="en-US" sz="2400" b="0" i="1" smtClean="0">
                                  <a:solidFill>
                                    <a:schemeClr val="bg1"/>
                                  </a:solidFill>
                                  <a:latin typeface="Cambria Math" panose="02040503050406030204" pitchFamily="18" charset="0"/>
                                  <a:ea typeface="Cambria Math" panose="02040503050406030204" pitchFamily="18" charset="0"/>
                                </a:rPr>
                                <m:t>𝑦</m:t>
                              </m:r>
                              <m:r>
                                <a:rPr lang="en-US" altLang="en-US" sz="2400" b="0" i="1" smtClean="0">
                                  <a:solidFill>
                                    <a:schemeClr val="bg1"/>
                                  </a:solidFill>
                                  <a:latin typeface="Cambria Math" panose="02040503050406030204" pitchFamily="18" charset="0"/>
                                  <a:ea typeface="Cambria Math" panose="02040503050406030204" pitchFamily="18" charset="0"/>
                                </a:rPr>
                                <m:t>−</m:t>
                              </m:r>
                              <m:r>
                                <a:rPr lang="en-US" altLang="en-US" sz="2400" b="0" i="1" smtClean="0">
                                  <a:solidFill>
                                    <a:schemeClr val="bg1"/>
                                  </a:solidFill>
                                  <a:latin typeface="Cambria Math" panose="02040503050406030204" pitchFamily="18" charset="0"/>
                                  <a:ea typeface="Cambria Math" panose="02040503050406030204" pitchFamily="18" charset="0"/>
                                </a:rPr>
                                <m:t>𝑥</m:t>
                              </m:r>
                              <m:r>
                                <a:rPr lang="en-US" altLang="en-US" sz="2400" b="0" i="1" smtClean="0">
                                  <a:solidFill>
                                    <a:schemeClr val="bg1"/>
                                  </a:solidFill>
                                  <a:latin typeface="Cambria Math" panose="02040503050406030204" pitchFamily="18" charset="0"/>
                                  <a:ea typeface="Cambria Math" panose="02040503050406030204" pitchFamily="18" charset="0"/>
                                </a:rPr>
                                <m:t>)</m:t>
                              </m:r>
                            </m:e>
                            <m:e>
                              <m:acc>
                                <m:accPr>
                                  <m:chr m:val="̇"/>
                                  <m:ctrlPr>
                                    <a:rPr lang="en-US" altLang="en-US" sz="2400" i="1" smtClean="0">
                                      <a:solidFill>
                                        <a:schemeClr val="bg1"/>
                                      </a:solidFill>
                                      <a:latin typeface="Cambria Math" panose="02040503050406030204" pitchFamily="18" charset="0"/>
                                    </a:rPr>
                                  </m:ctrlPr>
                                </m:accPr>
                                <m:e>
                                  <m:r>
                                    <a:rPr lang="en-US" altLang="en-US" sz="2400" b="0" i="1" smtClean="0">
                                      <a:solidFill>
                                        <a:schemeClr val="bg1"/>
                                      </a:solidFill>
                                      <a:latin typeface="Cambria Math" panose="02040503050406030204" pitchFamily="18" charset="0"/>
                                    </a:rPr>
                                    <m:t>𝑦</m:t>
                                  </m:r>
                                </m:e>
                              </m:acc>
                              <m:r>
                                <a:rPr lang="en-US" altLang="en-US" sz="2400" b="0" i="1" smtClean="0">
                                  <a:solidFill>
                                    <a:schemeClr val="bg1"/>
                                  </a:solidFill>
                                  <a:latin typeface="Cambria Math" panose="02040503050406030204" pitchFamily="18" charset="0"/>
                                </a:rPr>
                                <m:t>=</m:t>
                              </m:r>
                              <m:r>
                                <a:rPr lang="en-US" altLang="en-US" sz="2400" b="0" i="1" smtClean="0">
                                  <a:solidFill>
                                    <a:schemeClr val="bg1"/>
                                  </a:solidFill>
                                  <a:latin typeface="Cambria Math" panose="02040503050406030204" pitchFamily="18" charset="0"/>
                                  <a:ea typeface="Cambria Math" panose="02040503050406030204" pitchFamily="18" charset="0"/>
                                </a:rPr>
                                <m:t>𝑥</m:t>
                              </m:r>
                              <m:d>
                                <m:dPr>
                                  <m:ctrlPr>
                                    <a:rPr lang="en-US" altLang="en-US" sz="2400" b="0" i="1" smtClean="0">
                                      <a:solidFill>
                                        <a:schemeClr val="bg1"/>
                                      </a:solidFill>
                                      <a:latin typeface="Cambria Math" panose="02040503050406030204" pitchFamily="18" charset="0"/>
                                      <a:ea typeface="Cambria Math" panose="02040503050406030204" pitchFamily="18" charset="0"/>
                                    </a:rPr>
                                  </m:ctrlPr>
                                </m:dPr>
                                <m:e>
                                  <m:r>
                                    <a:rPr lang="en-US" altLang="en-US" sz="2400" b="0" i="1" smtClean="0">
                                      <a:solidFill>
                                        <a:schemeClr val="bg1"/>
                                      </a:solidFill>
                                      <a:latin typeface="Cambria Math" panose="02040503050406030204" pitchFamily="18" charset="0"/>
                                      <a:ea typeface="Cambria Math" panose="02040503050406030204" pitchFamily="18" charset="0"/>
                                    </a:rPr>
                                    <m:t>𝜌</m:t>
                                  </m:r>
                                  <m:r>
                                    <a:rPr lang="en-US" altLang="en-US" sz="2400" b="0" i="1" smtClean="0">
                                      <a:solidFill>
                                        <a:schemeClr val="bg1"/>
                                      </a:solidFill>
                                      <a:latin typeface="Cambria Math" panose="02040503050406030204" pitchFamily="18" charset="0"/>
                                      <a:ea typeface="Cambria Math" panose="02040503050406030204" pitchFamily="18" charset="0"/>
                                    </a:rPr>
                                    <m:t>−</m:t>
                                  </m:r>
                                  <m:r>
                                    <a:rPr lang="en-US" altLang="en-US" sz="2400" b="0" i="1" smtClean="0">
                                      <a:solidFill>
                                        <a:schemeClr val="bg1"/>
                                      </a:solidFill>
                                      <a:latin typeface="Cambria Math" panose="02040503050406030204" pitchFamily="18" charset="0"/>
                                      <a:ea typeface="Cambria Math" panose="02040503050406030204" pitchFamily="18" charset="0"/>
                                    </a:rPr>
                                    <m:t>𝑧</m:t>
                                  </m:r>
                                </m:e>
                              </m:d>
                              <m:r>
                                <a:rPr lang="en-US" altLang="en-US" sz="2400" b="0" i="1" smtClean="0">
                                  <a:solidFill>
                                    <a:schemeClr val="bg1"/>
                                  </a:solidFill>
                                  <a:latin typeface="Cambria Math" panose="02040503050406030204" pitchFamily="18" charset="0"/>
                                  <a:ea typeface="Cambria Math" panose="02040503050406030204" pitchFamily="18" charset="0"/>
                                </a:rPr>
                                <m:t>−</m:t>
                              </m:r>
                              <m:r>
                                <a:rPr lang="en-US" altLang="en-US" sz="2400" b="0" i="1" smtClean="0">
                                  <a:solidFill>
                                    <a:schemeClr val="bg1"/>
                                  </a:solidFill>
                                  <a:latin typeface="Cambria Math" panose="02040503050406030204" pitchFamily="18" charset="0"/>
                                  <a:ea typeface="Cambria Math" panose="02040503050406030204" pitchFamily="18" charset="0"/>
                                </a:rPr>
                                <m:t>𝑦</m:t>
                              </m:r>
                            </m:e>
                            <m:e>
                              <m:acc>
                                <m:accPr>
                                  <m:chr m:val="̇"/>
                                  <m:ctrlPr>
                                    <a:rPr lang="en-US" altLang="en-US" sz="2400" i="1" smtClean="0">
                                      <a:solidFill>
                                        <a:schemeClr val="bg1"/>
                                      </a:solidFill>
                                      <a:latin typeface="Cambria Math" panose="02040503050406030204" pitchFamily="18" charset="0"/>
                                    </a:rPr>
                                  </m:ctrlPr>
                                </m:accPr>
                                <m:e>
                                  <m:r>
                                    <a:rPr lang="en-US" altLang="en-US" sz="2400" b="0" i="1" smtClean="0">
                                      <a:solidFill>
                                        <a:schemeClr val="bg1"/>
                                      </a:solidFill>
                                      <a:latin typeface="Cambria Math" panose="02040503050406030204" pitchFamily="18" charset="0"/>
                                    </a:rPr>
                                    <m:t>𝑧</m:t>
                                  </m:r>
                                </m:e>
                              </m:acc>
                              <m:r>
                                <a:rPr lang="en-US" altLang="en-US" sz="2400" b="0" i="1" smtClean="0">
                                  <a:solidFill>
                                    <a:schemeClr val="bg1"/>
                                  </a:solidFill>
                                  <a:latin typeface="Cambria Math" panose="02040503050406030204" pitchFamily="18" charset="0"/>
                                </a:rPr>
                                <m:t>=</m:t>
                              </m:r>
                              <m:r>
                                <a:rPr lang="en-US" altLang="en-US" sz="2400" b="0" i="1" smtClean="0">
                                  <a:solidFill>
                                    <a:schemeClr val="bg1"/>
                                  </a:solidFill>
                                  <a:latin typeface="Cambria Math" panose="02040503050406030204" pitchFamily="18" charset="0"/>
                                </a:rPr>
                                <m:t>𝑥𝑦</m:t>
                              </m:r>
                              <m:r>
                                <a:rPr lang="en-US" altLang="en-US" sz="2400" b="0" i="1" smtClean="0">
                                  <a:solidFill>
                                    <a:schemeClr val="bg1"/>
                                  </a:solidFill>
                                  <a:latin typeface="Cambria Math" panose="02040503050406030204" pitchFamily="18" charset="0"/>
                                </a:rPr>
                                <m:t> − </m:t>
                              </m:r>
                              <m:r>
                                <a:rPr lang="en-US" altLang="en-US" sz="2400" b="0" i="1" smtClean="0">
                                  <a:solidFill>
                                    <a:schemeClr val="bg1"/>
                                  </a:solidFill>
                                  <a:latin typeface="Cambria Math" panose="02040503050406030204" pitchFamily="18" charset="0"/>
                                  <a:ea typeface="Cambria Math" panose="02040503050406030204" pitchFamily="18" charset="0"/>
                                </a:rPr>
                                <m:t>𝛽</m:t>
                              </m:r>
                              <m:r>
                                <a:rPr lang="en-US" altLang="en-US" sz="2400" b="0" i="1" smtClean="0">
                                  <a:solidFill>
                                    <a:schemeClr val="bg1"/>
                                  </a:solidFill>
                                  <a:latin typeface="Cambria Math" panose="02040503050406030204" pitchFamily="18" charset="0"/>
                                  <a:ea typeface="Cambria Math" panose="02040503050406030204" pitchFamily="18" charset="0"/>
                                </a:rPr>
                                <m:t>𝑧</m:t>
                              </m:r>
                            </m:e>
                          </m:eqArr>
                        </m:e>
                      </m:d>
                    </m:oMath>
                  </m:oMathPara>
                </a14:m>
                <a:endParaRPr lang="en-US" altLang="en-US" sz="2400" b="0" dirty="0">
                  <a:solidFill>
                    <a:schemeClr val="bg1"/>
                  </a:solidFill>
                  <a:ea typeface="Cambria Math" panose="02040503050406030204" pitchFamily="18" charset="0"/>
                </a:endParaRPr>
              </a:p>
              <a:p>
                <a:pPr marL="0" indent="0">
                  <a:buNone/>
                </a:pPr>
                <a:r>
                  <a:rPr lang="en-US" altLang="en-US" sz="2400" dirty="0">
                    <a:solidFill>
                      <a:schemeClr val="bg1"/>
                    </a:solidFill>
                  </a:rPr>
                  <a:t>The Lorenz equations have a few parameters that can be tweaked to alter the behavior of the system, but we’ll be using values of 28, 10 and 8/3. </a:t>
                </a:r>
                <a14:m>
                  <m:oMath xmlns:m="http://schemas.openxmlformats.org/officeDocument/2006/math">
                    <m:d>
                      <m:dPr>
                        <m:begChr m:val="{"/>
                        <m:endChr m:val=""/>
                        <m:ctrlPr>
                          <a:rPr lang="en-US" altLang="en-US" sz="2400" i="1" smtClean="0">
                            <a:solidFill>
                              <a:schemeClr val="bg1"/>
                            </a:solidFill>
                            <a:latin typeface="Cambria Math" panose="02040503050406030204" pitchFamily="18" charset="0"/>
                          </a:rPr>
                        </m:ctrlPr>
                      </m:dPr>
                      <m:e>
                        <m:eqArr>
                          <m:eqArrPr>
                            <m:ctrlPr>
                              <a:rPr lang="en-US" altLang="en-US" sz="2400" i="1" smtClean="0">
                                <a:solidFill>
                                  <a:schemeClr val="bg1"/>
                                </a:solidFill>
                                <a:latin typeface="Cambria Math" panose="02040503050406030204" pitchFamily="18" charset="0"/>
                              </a:rPr>
                            </m:ctrlPr>
                          </m:eqArrPr>
                          <m:e>
                            <m:acc>
                              <m:accPr>
                                <m:chr m:val="̇"/>
                                <m:ctrlPr>
                                  <a:rPr lang="en-US" altLang="en-US" sz="2400" i="1" smtClean="0">
                                    <a:solidFill>
                                      <a:schemeClr val="bg1"/>
                                    </a:solidFill>
                                    <a:latin typeface="Cambria Math" panose="02040503050406030204" pitchFamily="18" charset="0"/>
                                  </a:rPr>
                                </m:ctrlPr>
                              </m:accPr>
                              <m:e>
                                <m:r>
                                  <a:rPr lang="en-US" altLang="en-US" sz="2400" b="0" i="1" smtClean="0">
                                    <a:solidFill>
                                      <a:schemeClr val="bg1"/>
                                    </a:solidFill>
                                    <a:latin typeface="Cambria Math" panose="02040503050406030204" pitchFamily="18" charset="0"/>
                                  </a:rPr>
                                  <m:t>𝑥</m:t>
                                </m:r>
                              </m:e>
                            </m:acc>
                            <m:r>
                              <a:rPr lang="en-US" altLang="en-US" sz="2400" b="0" i="1" smtClean="0">
                                <a:solidFill>
                                  <a:schemeClr val="bg1"/>
                                </a:solidFill>
                                <a:latin typeface="Cambria Math" panose="02040503050406030204" pitchFamily="18" charset="0"/>
                              </a:rPr>
                              <m:t>=</m:t>
                            </m:r>
                            <m:r>
                              <a:rPr lang="en-US" altLang="en-US" sz="2400" b="0" i="1" smtClean="0">
                                <a:solidFill>
                                  <a:schemeClr val="bg1"/>
                                </a:solidFill>
                                <a:latin typeface="Cambria Math" panose="02040503050406030204" pitchFamily="18" charset="0"/>
                                <a:ea typeface="Cambria Math" panose="02040503050406030204" pitchFamily="18" charset="0"/>
                              </a:rPr>
                              <m:t>28(</m:t>
                            </m:r>
                            <m:r>
                              <a:rPr lang="en-US" altLang="en-US" sz="2400" b="0" i="1" smtClean="0">
                                <a:solidFill>
                                  <a:schemeClr val="bg1"/>
                                </a:solidFill>
                                <a:latin typeface="Cambria Math" panose="02040503050406030204" pitchFamily="18" charset="0"/>
                                <a:ea typeface="Cambria Math" panose="02040503050406030204" pitchFamily="18" charset="0"/>
                              </a:rPr>
                              <m:t>𝑦</m:t>
                            </m:r>
                            <m:r>
                              <a:rPr lang="en-US" altLang="en-US" sz="2400" b="0" i="1" smtClean="0">
                                <a:solidFill>
                                  <a:schemeClr val="bg1"/>
                                </a:solidFill>
                                <a:latin typeface="Cambria Math" panose="02040503050406030204" pitchFamily="18" charset="0"/>
                                <a:ea typeface="Cambria Math" panose="02040503050406030204" pitchFamily="18" charset="0"/>
                              </a:rPr>
                              <m:t>−</m:t>
                            </m:r>
                            <m:r>
                              <a:rPr lang="en-US" altLang="en-US" sz="2400" b="0" i="1" smtClean="0">
                                <a:solidFill>
                                  <a:schemeClr val="bg1"/>
                                </a:solidFill>
                                <a:latin typeface="Cambria Math" panose="02040503050406030204" pitchFamily="18" charset="0"/>
                                <a:ea typeface="Cambria Math" panose="02040503050406030204" pitchFamily="18" charset="0"/>
                              </a:rPr>
                              <m:t>𝑥</m:t>
                            </m:r>
                            <m:r>
                              <a:rPr lang="en-US" altLang="en-US" sz="2400" b="0" i="1" smtClean="0">
                                <a:solidFill>
                                  <a:schemeClr val="bg1"/>
                                </a:solidFill>
                                <a:latin typeface="Cambria Math" panose="02040503050406030204" pitchFamily="18" charset="0"/>
                                <a:ea typeface="Cambria Math" panose="02040503050406030204" pitchFamily="18" charset="0"/>
                              </a:rPr>
                              <m:t>)</m:t>
                            </m:r>
                          </m:e>
                          <m:e>
                            <m:acc>
                              <m:accPr>
                                <m:chr m:val="̇"/>
                                <m:ctrlPr>
                                  <a:rPr lang="en-US" altLang="en-US" sz="2400" i="1" smtClean="0">
                                    <a:solidFill>
                                      <a:schemeClr val="bg1"/>
                                    </a:solidFill>
                                    <a:latin typeface="Cambria Math" panose="02040503050406030204" pitchFamily="18" charset="0"/>
                                  </a:rPr>
                                </m:ctrlPr>
                              </m:accPr>
                              <m:e>
                                <m:r>
                                  <a:rPr lang="en-US" altLang="en-US" sz="2400" b="0" i="1" smtClean="0">
                                    <a:solidFill>
                                      <a:schemeClr val="bg1"/>
                                    </a:solidFill>
                                    <a:latin typeface="Cambria Math" panose="02040503050406030204" pitchFamily="18" charset="0"/>
                                  </a:rPr>
                                  <m:t>𝑦</m:t>
                                </m:r>
                              </m:e>
                            </m:acc>
                            <m:r>
                              <a:rPr lang="en-US" altLang="en-US" sz="2400" b="0" i="1" smtClean="0">
                                <a:solidFill>
                                  <a:schemeClr val="bg1"/>
                                </a:solidFill>
                                <a:latin typeface="Cambria Math" panose="02040503050406030204" pitchFamily="18" charset="0"/>
                              </a:rPr>
                              <m:t>=</m:t>
                            </m:r>
                            <m:r>
                              <a:rPr lang="en-US" altLang="en-US" sz="2400" b="0" i="1" smtClean="0">
                                <a:solidFill>
                                  <a:schemeClr val="bg1"/>
                                </a:solidFill>
                                <a:latin typeface="Cambria Math" panose="02040503050406030204" pitchFamily="18" charset="0"/>
                                <a:ea typeface="Cambria Math" panose="02040503050406030204" pitchFamily="18" charset="0"/>
                              </a:rPr>
                              <m:t>𝑥</m:t>
                            </m:r>
                            <m:d>
                              <m:dPr>
                                <m:ctrlPr>
                                  <a:rPr lang="en-US" altLang="en-US" sz="2400" b="0" i="1" smtClean="0">
                                    <a:solidFill>
                                      <a:schemeClr val="bg1"/>
                                    </a:solidFill>
                                    <a:latin typeface="Cambria Math" panose="02040503050406030204" pitchFamily="18" charset="0"/>
                                    <a:ea typeface="Cambria Math" panose="02040503050406030204" pitchFamily="18" charset="0"/>
                                  </a:rPr>
                                </m:ctrlPr>
                              </m:dPr>
                              <m:e>
                                <m:r>
                                  <a:rPr lang="en-US" altLang="en-US" sz="2400" b="0" i="1" smtClean="0">
                                    <a:solidFill>
                                      <a:schemeClr val="bg1"/>
                                    </a:solidFill>
                                    <a:latin typeface="Cambria Math" panose="02040503050406030204" pitchFamily="18" charset="0"/>
                                    <a:ea typeface="Cambria Math" panose="02040503050406030204" pitchFamily="18" charset="0"/>
                                  </a:rPr>
                                  <m:t>10−</m:t>
                                </m:r>
                                <m:r>
                                  <a:rPr lang="en-US" altLang="en-US" sz="2400" b="0" i="1" smtClean="0">
                                    <a:solidFill>
                                      <a:schemeClr val="bg1"/>
                                    </a:solidFill>
                                    <a:latin typeface="Cambria Math" panose="02040503050406030204" pitchFamily="18" charset="0"/>
                                    <a:ea typeface="Cambria Math" panose="02040503050406030204" pitchFamily="18" charset="0"/>
                                  </a:rPr>
                                  <m:t>𝑧</m:t>
                                </m:r>
                              </m:e>
                            </m:d>
                            <m:r>
                              <a:rPr lang="en-US" altLang="en-US" sz="2400" b="0" i="1" smtClean="0">
                                <a:solidFill>
                                  <a:schemeClr val="bg1"/>
                                </a:solidFill>
                                <a:latin typeface="Cambria Math" panose="02040503050406030204" pitchFamily="18" charset="0"/>
                                <a:ea typeface="Cambria Math" panose="02040503050406030204" pitchFamily="18" charset="0"/>
                              </a:rPr>
                              <m:t>−</m:t>
                            </m:r>
                            <m:r>
                              <a:rPr lang="en-US" altLang="en-US" sz="2400" b="0" i="1" smtClean="0">
                                <a:solidFill>
                                  <a:schemeClr val="bg1"/>
                                </a:solidFill>
                                <a:latin typeface="Cambria Math" panose="02040503050406030204" pitchFamily="18" charset="0"/>
                                <a:ea typeface="Cambria Math" panose="02040503050406030204" pitchFamily="18" charset="0"/>
                              </a:rPr>
                              <m:t>𝑦</m:t>
                            </m:r>
                          </m:e>
                          <m:e>
                            <m:acc>
                              <m:accPr>
                                <m:chr m:val="̇"/>
                                <m:ctrlPr>
                                  <a:rPr lang="en-US" altLang="en-US" sz="2400" i="1" smtClean="0">
                                    <a:solidFill>
                                      <a:schemeClr val="bg1"/>
                                    </a:solidFill>
                                    <a:latin typeface="Cambria Math" panose="02040503050406030204" pitchFamily="18" charset="0"/>
                                  </a:rPr>
                                </m:ctrlPr>
                              </m:accPr>
                              <m:e>
                                <m:r>
                                  <a:rPr lang="en-US" altLang="en-US" sz="2400" b="0" i="1" smtClean="0">
                                    <a:solidFill>
                                      <a:schemeClr val="bg1"/>
                                    </a:solidFill>
                                    <a:latin typeface="Cambria Math" panose="02040503050406030204" pitchFamily="18" charset="0"/>
                                  </a:rPr>
                                  <m:t>𝑧</m:t>
                                </m:r>
                              </m:e>
                            </m:acc>
                            <m:r>
                              <a:rPr lang="en-US" altLang="en-US" sz="2400" b="0" i="1" smtClean="0">
                                <a:solidFill>
                                  <a:schemeClr val="bg1"/>
                                </a:solidFill>
                                <a:latin typeface="Cambria Math" panose="02040503050406030204" pitchFamily="18" charset="0"/>
                              </a:rPr>
                              <m:t>=</m:t>
                            </m:r>
                            <m:r>
                              <a:rPr lang="en-US" altLang="en-US" sz="2400" b="0" i="1" smtClean="0">
                                <a:solidFill>
                                  <a:schemeClr val="bg1"/>
                                </a:solidFill>
                                <a:latin typeface="Cambria Math" panose="02040503050406030204" pitchFamily="18" charset="0"/>
                              </a:rPr>
                              <m:t>𝑥𝑦</m:t>
                            </m:r>
                            <m:r>
                              <a:rPr lang="en-US" altLang="en-US" sz="2400" b="0" i="1" smtClean="0">
                                <a:solidFill>
                                  <a:schemeClr val="bg1"/>
                                </a:solidFill>
                                <a:latin typeface="Cambria Math" panose="02040503050406030204" pitchFamily="18" charset="0"/>
                              </a:rPr>
                              <m:t> −</m:t>
                            </m:r>
                            <m:f>
                              <m:fPr>
                                <m:ctrlPr>
                                  <a:rPr lang="en-US" altLang="en-US" sz="2400" b="0" i="1" smtClean="0">
                                    <a:solidFill>
                                      <a:schemeClr val="bg1"/>
                                    </a:solidFill>
                                    <a:latin typeface="Cambria Math" panose="02040503050406030204" pitchFamily="18" charset="0"/>
                                    <a:ea typeface="Cambria Math" panose="02040503050406030204" pitchFamily="18" charset="0"/>
                                  </a:rPr>
                                </m:ctrlPr>
                              </m:fPr>
                              <m:num>
                                <m:r>
                                  <a:rPr lang="en-US" altLang="en-US" sz="2400" b="0" i="1" smtClean="0">
                                    <a:solidFill>
                                      <a:schemeClr val="bg1"/>
                                    </a:solidFill>
                                    <a:latin typeface="Cambria Math" panose="02040503050406030204" pitchFamily="18" charset="0"/>
                                    <a:ea typeface="Cambria Math" panose="02040503050406030204" pitchFamily="18" charset="0"/>
                                  </a:rPr>
                                  <m:t>8</m:t>
                                </m:r>
                              </m:num>
                              <m:den>
                                <m:r>
                                  <a:rPr lang="en-US" altLang="en-US" sz="2400" b="0" i="1" smtClean="0">
                                    <a:solidFill>
                                      <a:schemeClr val="bg1"/>
                                    </a:solidFill>
                                    <a:latin typeface="Cambria Math" panose="02040503050406030204" pitchFamily="18" charset="0"/>
                                    <a:ea typeface="Cambria Math" panose="02040503050406030204" pitchFamily="18" charset="0"/>
                                  </a:rPr>
                                  <m:t>3</m:t>
                                </m:r>
                              </m:den>
                            </m:f>
                            <m:r>
                              <a:rPr lang="en-US" altLang="en-US" sz="2400" b="0" i="1" smtClean="0">
                                <a:solidFill>
                                  <a:schemeClr val="bg1"/>
                                </a:solidFill>
                                <a:latin typeface="Cambria Math" panose="02040503050406030204" pitchFamily="18" charset="0"/>
                                <a:ea typeface="Cambria Math" panose="02040503050406030204" pitchFamily="18" charset="0"/>
                              </a:rPr>
                              <m:t>𝑧</m:t>
                            </m:r>
                          </m:e>
                        </m:eqArr>
                      </m:e>
                    </m:d>
                  </m:oMath>
                </a14:m>
                <a:endParaRPr lang="en-US" altLang="en-US" sz="2400" dirty="0">
                  <a:solidFill>
                    <a:schemeClr val="bg1"/>
                  </a:solidFill>
                </a:endParaRPr>
              </a:p>
            </p:txBody>
          </p:sp>
        </mc:Choice>
        <mc:Fallback xmlns="">
          <p:sp>
            <p:nvSpPr>
              <p:cNvPr id="14339" name="2 Marcador de contenido">
                <a:extLst>
                  <a:ext uri="{FF2B5EF4-FFF2-40B4-BE49-F238E27FC236}">
                    <a16:creationId xmlns:a16="http://schemas.microsoft.com/office/drawing/2014/main" id="{0B2CBA38-0099-6906-D765-D0194B8F0708}"/>
                  </a:ext>
                </a:extLst>
              </p:cNvPr>
              <p:cNvSpPr>
                <a:spLocks noGrp="1" noRot="1" noChangeAspect="1" noMove="1" noResize="1" noEditPoints="1" noAdjustHandles="1" noChangeArrowheads="1" noChangeShapeType="1" noTextEdit="1"/>
              </p:cNvSpPr>
              <p:nvPr>
                <p:ph idx="1"/>
              </p:nvPr>
            </p:nvSpPr>
            <p:spPr>
              <a:xfrm>
                <a:off x="457200" y="1166018"/>
                <a:ext cx="8229600" cy="4525963"/>
              </a:xfrm>
              <a:blipFill>
                <a:blip r:embed="rId2"/>
                <a:stretch>
                  <a:fillRect l="-1111" t="-1077" r="-519" b="-20727"/>
                </a:stretch>
              </a:blipFill>
            </p:spPr>
            <p:txBody>
              <a:bodyPr/>
              <a:lstStyle/>
              <a:p>
                <a:r>
                  <a:rPr lang="en-US">
                    <a:noFill/>
                  </a:rPr>
                  <a:t> </a:t>
                </a:r>
              </a:p>
            </p:txBody>
          </p:sp>
        </mc:Fallback>
      </mc:AlternateContent>
    </p:spTree>
    <p:extLst>
      <p:ext uri="{BB962C8B-B14F-4D97-AF65-F5344CB8AC3E}">
        <p14:creationId xmlns:p14="http://schemas.microsoft.com/office/powerpoint/2010/main" val="4113356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1 Título">
            <a:extLst>
              <a:ext uri="{FF2B5EF4-FFF2-40B4-BE49-F238E27FC236}">
                <a16:creationId xmlns:a16="http://schemas.microsoft.com/office/drawing/2014/main" id="{A0BA463E-34F1-0A95-4966-34E1D08D3036}"/>
              </a:ext>
            </a:extLst>
          </p:cNvPr>
          <p:cNvSpPr>
            <a:spLocks noGrp="1"/>
          </p:cNvSpPr>
          <p:nvPr>
            <p:ph type="title"/>
          </p:nvPr>
        </p:nvSpPr>
        <p:spPr/>
        <p:txBody>
          <a:bodyPr/>
          <a:lstStyle/>
          <a:p>
            <a:r>
              <a:rPr lang="en-US" altLang="en-US" dirty="0">
                <a:solidFill>
                  <a:schemeClr val="bg1"/>
                </a:solidFill>
              </a:rPr>
              <a:t>Strange Attractor</a:t>
            </a:r>
          </a:p>
        </p:txBody>
      </p:sp>
      <p:sp>
        <p:nvSpPr>
          <p:cNvPr id="14339" name="2 Marcador de contenido">
            <a:extLst>
              <a:ext uri="{FF2B5EF4-FFF2-40B4-BE49-F238E27FC236}">
                <a16:creationId xmlns:a16="http://schemas.microsoft.com/office/drawing/2014/main" id="{0B2CBA38-0099-6906-D765-D0194B8F0708}"/>
              </a:ext>
            </a:extLst>
          </p:cNvPr>
          <p:cNvSpPr>
            <a:spLocks noGrp="1"/>
          </p:cNvSpPr>
          <p:nvPr>
            <p:ph idx="1"/>
          </p:nvPr>
        </p:nvSpPr>
        <p:spPr>
          <a:xfrm>
            <a:off x="457200" y="1166018"/>
            <a:ext cx="8229600" cy="4525963"/>
          </a:xfrm>
        </p:spPr>
        <p:txBody>
          <a:bodyPr/>
          <a:lstStyle/>
          <a:p>
            <a:pPr marL="0" indent="0">
              <a:buNone/>
            </a:pPr>
            <a:r>
              <a:rPr lang="en-US" altLang="en-US" sz="2400" dirty="0">
                <a:solidFill>
                  <a:schemeClr val="bg1"/>
                </a:solidFill>
              </a:rPr>
              <a:t>A strange attractor is one that has a fractal structure. No point in the space is ever visited more than once by the same trajectory – if that happened, the trajectory would travel in a predictable loop.</a:t>
            </a:r>
          </a:p>
          <a:p>
            <a:pPr marL="0" indent="0">
              <a:buNone/>
            </a:pPr>
            <a:endParaRPr lang="en-US" altLang="en-US" sz="2400" dirty="0">
              <a:solidFill>
                <a:schemeClr val="bg1"/>
              </a:solidFill>
            </a:endParaRPr>
          </a:p>
        </p:txBody>
      </p:sp>
      <p:pic>
        <p:nvPicPr>
          <p:cNvPr id="2" name="loranz">
            <a:hlinkClick r:id="" action="ppaction://media"/>
            <a:extLst>
              <a:ext uri="{FF2B5EF4-FFF2-40B4-BE49-F238E27FC236}">
                <a16:creationId xmlns:a16="http://schemas.microsoft.com/office/drawing/2014/main" id="{5EEECD30-32FC-73D7-27F2-C6E1BA12F4D7}"/>
              </a:ext>
            </a:extLst>
          </p:cNvPr>
          <p:cNvPicPr>
            <a:picLocks noChangeAspect="1"/>
          </p:cNvPicPr>
          <p:nvPr>
            <a:videoFile r:link="rId2"/>
            <p:extLst>
              <p:ext uri="{DAA4B4D4-6D71-4841-9C94-3DE7FCFB9230}">
                <p14:media xmlns:p14="http://schemas.microsoft.com/office/powerpoint/2010/main" r:link="rId1"/>
              </p:ext>
            </p:extLst>
          </p:nvPr>
        </p:nvPicPr>
        <p:blipFill>
          <a:blip r:embed="rId4"/>
          <a:stretch>
            <a:fillRect/>
          </a:stretch>
        </p:blipFill>
        <p:spPr>
          <a:xfrm>
            <a:off x="1403648" y="2420888"/>
            <a:ext cx="5832648" cy="4374486"/>
          </a:xfrm>
          <a:prstGeom prst="rect">
            <a:avLst/>
          </a:prstGeom>
        </p:spPr>
      </p:pic>
    </p:spTree>
    <p:extLst>
      <p:ext uri="{BB962C8B-B14F-4D97-AF65-F5344CB8AC3E}">
        <p14:creationId xmlns:p14="http://schemas.microsoft.com/office/powerpoint/2010/main" val="1613152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5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1 Título">
            <a:extLst>
              <a:ext uri="{FF2B5EF4-FFF2-40B4-BE49-F238E27FC236}">
                <a16:creationId xmlns:a16="http://schemas.microsoft.com/office/drawing/2014/main" id="{A0BA463E-34F1-0A95-4966-34E1D08D3036}"/>
              </a:ext>
            </a:extLst>
          </p:cNvPr>
          <p:cNvSpPr>
            <a:spLocks noGrp="1"/>
          </p:cNvSpPr>
          <p:nvPr>
            <p:ph type="title"/>
          </p:nvPr>
        </p:nvSpPr>
        <p:spPr/>
        <p:txBody>
          <a:bodyPr/>
          <a:lstStyle/>
          <a:p>
            <a:r>
              <a:rPr lang="en-US" altLang="en-US" dirty="0">
                <a:solidFill>
                  <a:schemeClr val="bg1"/>
                </a:solidFill>
              </a:rPr>
              <a:t>Index</a:t>
            </a:r>
          </a:p>
        </p:txBody>
      </p:sp>
      <p:sp>
        <p:nvSpPr>
          <p:cNvPr id="14339" name="2 Marcador de contenido">
            <a:extLst>
              <a:ext uri="{FF2B5EF4-FFF2-40B4-BE49-F238E27FC236}">
                <a16:creationId xmlns:a16="http://schemas.microsoft.com/office/drawing/2014/main" id="{0B2CBA38-0099-6906-D765-D0194B8F0708}"/>
              </a:ext>
            </a:extLst>
          </p:cNvPr>
          <p:cNvSpPr>
            <a:spLocks noGrp="1"/>
          </p:cNvSpPr>
          <p:nvPr>
            <p:ph idx="1"/>
          </p:nvPr>
        </p:nvSpPr>
        <p:spPr>
          <a:xfrm>
            <a:off x="457200" y="851411"/>
            <a:ext cx="8229600" cy="6898069"/>
          </a:xfrm>
        </p:spPr>
        <p:txBody>
          <a:bodyPr/>
          <a:lstStyle/>
          <a:p>
            <a:pPr marL="0" indent="0">
              <a:buNone/>
            </a:pPr>
            <a:endParaRPr lang="en-US" altLang="en-US" sz="2400" dirty="0">
              <a:solidFill>
                <a:schemeClr val="bg1"/>
              </a:solidFill>
            </a:endParaRPr>
          </a:p>
          <a:p>
            <a:r>
              <a:rPr lang="en-US" altLang="en-US" sz="2500" dirty="0">
                <a:solidFill>
                  <a:schemeClr val="bg1"/>
                </a:solidFill>
              </a:rPr>
              <a:t>Introduction</a:t>
            </a:r>
          </a:p>
          <a:p>
            <a:r>
              <a:rPr lang="en-US" altLang="en-US" sz="2500" dirty="0">
                <a:solidFill>
                  <a:schemeClr val="bg1"/>
                </a:solidFill>
              </a:rPr>
              <a:t>Dynamical Systems</a:t>
            </a:r>
          </a:p>
          <a:p>
            <a:r>
              <a:rPr lang="en-US" altLang="en-US" sz="2500" dirty="0">
                <a:solidFill>
                  <a:schemeClr val="bg1"/>
                </a:solidFill>
              </a:rPr>
              <a:t>Attractors</a:t>
            </a:r>
          </a:p>
          <a:p>
            <a:r>
              <a:rPr lang="en-US" altLang="en-US" sz="2500" dirty="0">
                <a:solidFill>
                  <a:schemeClr val="bg1"/>
                </a:solidFill>
              </a:rPr>
              <a:t>Lorenz Attractor</a:t>
            </a:r>
          </a:p>
          <a:p>
            <a:r>
              <a:rPr lang="en-US" altLang="en-US" sz="2500" dirty="0">
                <a:solidFill>
                  <a:schemeClr val="bg1"/>
                </a:solidFill>
              </a:rPr>
              <a:t>Strange Attractor</a:t>
            </a:r>
          </a:p>
          <a:p>
            <a:r>
              <a:rPr lang="en-US" altLang="en-US" sz="2500" dirty="0">
                <a:solidFill>
                  <a:schemeClr val="bg1"/>
                </a:solidFill>
              </a:rPr>
              <a:t>Chaotic Attractor</a:t>
            </a:r>
          </a:p>
          <a:p>
            <a:r>
              <a:rPr lang="en-US" altLang="en-US" sz="2500" dirty="0">
                <a:solidFill>
                  <a:schemeClr val="bg1"/>
                </a:solidFill>
              </a:rPr>
              <a:t>Applications</a:t>
            </a:r>
          </a:p>
          <a:p>
            <a:r>
              <a:rPr lang="en-US" altLang="en-US" sz="2500" dirty="0">
                <a:solidFill>
                  <a:schemeClr val="bg1"/>
                </a:solidFill>
              </a:rPr>
              <a:t>Quotes Inspired from the theory</a:t>
            </a:r>
          </a:p>
          <a:p>
            <a:r>
              <a:rPr lang="en-US" sz="2500" dirty="0">
                <a:solidFill>
                  <a:schemeClr val="bg1"/>
                </a:solidFill>
              </a:rPr>
              <a:t>Movies</a:t>
            </a:r>
          </a:p>
          <a:p>
            <a:r>
              <a:rPr lang="en-US" sz="2500" dirty="0">
                <a:solidFill>
                  <a:schemeClr val="bg1"/>
                </a:solidFill>
              </a:rPr>
              <a:t>Magazine</a:t>
            </a:r>
            <a:endParaRPr lang="en-US" altLang="en-US" sz="2500" dirty="0">
              <a:solidFill>
                <a:schemeClr val="bg1"/>
              </a:solidFill>
            </a:endParaRPr>
          </a:p>
          <a:p>
            <a:endParaRPr lang="en-US" altLang="en-US" sz="3600" dirty="0">
              <a:solidFill>
                <a:schemeClr val="bg1"/>
              </a:solidFill>
            </a:endParaRPr>
          </a:p>
          <a:p>
            <a:endParaRPr lang="en-US" altLang="en-US" sz="2400" dirty="0">
              <a:solidFill>
                <a:schemeClr val="bg1"/>
              </a:solidFill>
            </a:endParaRPr>
          </a:p>
        </p:txBody>
      </p:sp>
    </p:spTree>
    <p:extLst>
      <p:ext uri="{BB962C8B-B14F-4D97-AF65-F5344CB8AC3E}">
        <p14:creationId xmlns:p14="http://schemas.microsoft.com/office/powerpoint/2010/main" val="29863624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1 Título">
            <a:extLst>
              <a:ext uri="{FF2B5EF4-FFF2-40B4-BE49-F238E27FC236}">
                <a16:creationId xmlns:a16="http://schemas.microsoft.com/office/drawing/2014/main" id="{A0BA463E-34F1-0A95-4966-34E1D08D3036}"/>
              </a:ext>
            </a:extLst>
          </p:cNvPr>
          <p:cNvSpPr>
            <a:spLocks noGrp="1"/>
          </p:cNvSpPr>
          <p:nvPr>
            <p:ph type="title"/>
          </p:nvPr>
        </p:nvSpPr>
        <p:spPr/>
        <p:txBody>
          <a:bodyPr/>
          <a:lstStyle/>
          <a:p>
            <a:r>
              <a:rPr lang="en-US" altLang="en-US" dirty="0">
                <a:solidFill>
                  <a:schemeClr val="bg1"/>
                </a:solidFill>
              </a:rPr>
              <a:t>Strange Attractor</a:t>
            </a:r>
          </a:p>
        </p:txBody>
      </p:sp>
      <p:sp>
        <p:nvSpPr>
          <p:cNvPr id="14339" name="2 Marcador de contenido">
            <a:extLst>
              <a:ext uri="{FF2B5EF4-FFF2-40B4-BE49-F238E27FC236}">
                <a16:creationId xmlns:a16="http://schemas.microsoft.com/office/drawing/2014/main" id="{0B2CBA38-0099-6906-D765-D0194B8F0708}"/>
              </a:ext>
            </a:extLst>
          </p:cNvPr>
          <p:cNvSpPr>
            <a:spLocks noGrp="1"/>
          </p:cNvSpPr>
          <p:nvPr>
            <p:ph idx="1"/>
          </p:nvPr>
        </p:nvSpPr>
        <p:spPr/>
        <p:txBody>
          <a:bodyPr/>
          <a:lstStyle/>
          <a:p>
            <a:pPr marL="0" indent="0">
              <a:buNone/>
            </a:pPr>
            <a:r>
              <a:rPr lang="en-US" altLang="en-US" sz="2400" dirty="0">
                <a:solidFill>
                  <a:schemeClr val="bg1"/>
                </a:solidFill>
              </a:rPr>
              <a:t>Observation: </a:t>
            </a:r>
          </a:p>
          <a:p>
            <a:r>
              <a:rPr lang="en-US" altLang="en-US" sz="2400" dirty="0">
                <a:solidFill>
                  <a:schemeClr val="bg1"/>
                </a:solidFill>
              </a:rPr>
              <a:t> Non integer dimension(about 2.06)</a:t>
            </a:r>
          </a:p>
          <a:p>
            <a:r>
              <a:rPr lang="en-US" altLang="en-US" sz="2400" dirty="0">
                <a:solidFill>
                  <a:schemeClr val="bg1"/>
                </a:solidFill>
              </a:rPr>
              <a:t>Detail at arbitrarily small scales</a:t>
            </a:r>
          </a:p>
          <a:p>
            <a:pPr marL="0" indent="0">
              <a:buNone/>
            </a:pPr>
            <a:r>
              <a:rPr lang="en-US" altLang="en-US" sz="2400" dirty="0">
                <a:solidFill>
                  <a:schemeClr val="bg1"/>
                </a:solidFill>
              </a:rPr>
              <a:t>Conclusion : Lorenz Attractor  is a fractal space and hence a strange attractor.</a:t>
            </a:r>
          </a:p>
        </p:txBody>
      </p:sp>
    </p:spTree>
    <p:extLst>
      <p:ext uri="{BB962C8B-B14F-4D97-AF65-F5344CB8AC3E}">
        <p14:creationId xmlns:p14="http://schemas.microsoft.com/office/powerpoint/2010/main" val="25562837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1 Título">
            <a:extLst>
              <a:ext uri="{FF2B5EF4-FFF2-40B4-BE49-F238E27FC236}">
                <a16:creationId xmlns:a16="http://schemas.microsoft.com/office/drawing/2014/main" id="{A0BA463E-34F1-0A95-4966-34E1D08D3036}"/>
              </a:ext>
            </a:extLst>
          </p:cNvPr>
          <p:cNvSpPr>
            <a:spLocks noGrp="1"/>
          </p:cNvSpPr>
          <p:nvPr>
            <p:ph type="title"/>
          </p:nvPr>
        </p:nvSpPr>
        <p:spPr/>
        <p:txBody>
          <a:bodyPr/>
          <a:lstStyle/>
          <a:p>
            <a:pPr algn="l"/>
            <a:r>
              <a:rPr lang="en-US" altLang="en-US" dirty="0">
                <a:solidFill>
                  <a:schemeClr val="bg1"/>
                </a:solidFill>
              </a:rPr>
              <a:t>Chaotic Attractor</a:t>
            </a:r>
          </a:p>
        </p:txBody>
      </p:sp>
      <p:pic>
        <p:nvPicPr>
          <p:cNvPr id="3" name="Content Placeholder 2">
            <a:extLst>
              <a:ext uri="{FF2B5EF4-FFF2-40B4-BE49-F238E27FC236}">
                <a16:creationId xmlns:a16="http://schemas.microsoft.com/office/drawing/2014/main" id="{8984530F-FCD7-A4A7-194F-56A99249D1ED}"/>
              </a:ext>
            </a:extLst>
          </p:cNvPr>
          <p:cNvPicPr>
            <a:picLocks noGrp="1" noChangeAspect="1"/>
          </p:cNvPicPr>
          <p:nvPr>
            <p:ph idx="1"/>
          </p:nvPr>
        </p:nvPicPr>
        <p:blipFill rotWithShape="1">
          <a:blip r:embed="rId4"/>
          <a:srcRect l="26732" t="21316" r="27626" b="21409"/>
          <a:stretch/>
        </p:blipFill>
        <p:spPr>
          <a:xfrm>
            <a:off x="6156176" y="35902"/>
            <a:ext cx="2808312" cy="1982338"/>
          </a:xfrm>
        </p:spPr>
      </p:pic>
      <p:pic>
        <p:nvPicPr>
          <p:cNvPr id="4" name="Chaos Theory： the language of (in)stability [uzJXeluCKMs].mp4_20231227_142213">
            <a:hlinkClick r:id="" action="ppaction://media"/>
            <a:extLst>
              <a:ext uri="{FF2B5EF4-FFF2-40B4-BE49-F238E27FC236}">
                <a16:creationId xmlns:a16="http://schemas.microsoft.com/office/drawing/2014/main" id="{4D5843F4-1131-5EE3-D545-C24AACB3966E}"/>
              </a:ext>
            </a:extLst>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1403648" y="2061380"/>
            <a:ext cx="6120680" cy="4590510"/>
          </a:xfrm>
          <a:prstGeom prst="rect">
            <a:avLst/>
          </a:prstGeom>
        </p:spPr>
      </p:pic>
    </p:spTree>
    <p:extLst>
      <p:ext uri="{BB962C8B-B14F-4D97-AF65-F5344CB8AC3E}">
        <p14:creationId xmlns:p14="http://schemas.microsoft.com/office/powerpoint/2010/main" val="81311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1 Título">
            <a:extLst>
              <a:ext uri="{FF2B5EF4-FFF2-40B4-BE49-F238E27FC236}">
                <a16:creationId xmlns:a16="http://schemas.microsoft.com/office/drawing/2014/main" id="{A0BA463E-34F1-0A95-4966-34E1D08D3036}"/>
              </a:ext>
            </a:extLst>
          </p:cNvPr>
          <p:cNvSpPr>
            <a:spLocks noGrp="1"/>
          </p:cNvSpPr>
          <p:nvPr>
            <p:ph type="title"/>
          </p:nvPr>
        </p:nvSpPr>
        <p:spPr/>
        <p:txBody>
          <a:bodyPr/>
          <a:lstStyle/>
          <a:p>
            <a:r>
              <a:rPr lang="en-US" altLang="en-US" dirty="0">
                <a:solidFill>
                  <a:schemeClr val="bg1"/>
                </a:solidFill>
              </a:rPr>
              <a:t>chaotic  Attractor</a:t>
            </a:r>
          </a:p>
        </p:txBody>
      </p:sp>
      <mc:AlternateContent xmlns:mc="http://schemas.openxmlformats.org/markup-compatibility/2006" xmlns:a14="http://schemas.microsoft.com/office/drawing/2010/main">
        <mc:Choice Requires="a14">
          <p:sp>
            <p:nvSpPr>
              <p:cNvPr id="14339" name="2 Marcador de contenido">
                <a:extLst>
                  <a:ext uri="{FF2B5EF4-FFF2-40B4-BE49-F238E27FC236}">
                    <a16:creationId xmlns:a16="http://schemas.microsoft.com/office/drawing/2014/main" id="{0B2CBA38-0099-6906-D765-D0194B8F0708}"/>
                  </a:ext>
                </a:extLst>
              </p:cNvPr>
              <p:cNvSpPr>
                <a:spLocks noGrp="1"/>
              </p:cNvSpPr>
              <p:nvPr>
                <p:ph idx="1"/>
              </p:nvPr>
            </p:nvSpPr>
            <p:spPr/>
            <p:txBody>
              <a:bodyPr/>
              <a:lstStyle/>
              <a:p>
                <a:pPr marL="0" indent="0">
                  <a:buNone/>
                </a:pPr>
                <a:r>
                  <a:rPr lang="en-US" altLang="en-US" sz="2400" dirty="0">
                    <a:solidFill>
                      <a:schemeClr val="bg1"/>
                    </a:solidFill>
                  </a:rPr>
                  <a:t>What is chaotic attractor?</a:t>
                </a:r>
              </a:p>
              <a:p>
                <a:pPr marL="0" indent="0">
                  <a:buNone/>
                </a:pPr>
                <a14:m>
                  <m:oMathPara xmlns:m="http://schemas.openxmlformats.org/officeDocument/2006/math">
                    <m:oMathParaPr>
                      <m:jc m:val="centerGroup"/>
                    </m:oMathParaPr>
                    <m:oMath xmlns:m="http://schemas.openxmlformats.org/officeDocument/2006/math">
                      <m:sSub>
                        <m:sSubPr>
                          <m:ctrlPr>
                            <a:rPr lang="en-US" altLang="en-US" sz="2400" b="0" i="1" smtClean="0">
                              <a:solidFill>
                                <a:schemeClr val="bg1"/>
                              </a:solidFill>
                              <a:latin typeface="Cambria Math" panose="02040503050406030204" pitchFamily="18" charset="0"/>
                            </a:rPr>
                          </m:ctrlPr>
                        </m:sSubPr>
                        <m:e>
                          <m:r>
                            <a:rPr lang="en-US" altLang="en-US" sz="2400" b="0" i="1" smtClean="0">
                              <a:solidFill>
                                <a:schemeClr val="bg1"/>
                              </a:solidFill>
                              <a:latin typeface="Cambria Math" panose="02040503050406030204" pitchFamily="18" charset="0"/>
                            </a:rPr>
                            <m:t>𝑑</m:t>
                          </m:r>
                        </m:e>
                        <m:sub>
                          <m:r>
                            <a:rPr lang="en-US" altLang="en-US" sz="2400" b="0" i="1" smtClean="0">
                              <a:solidFill>
                                <a:schemeClr val="bg1"/>
                              </a:solidFill>
                              <a:latin typeface="Cambria Math" panose="02040503050406030204" pitchFamily="18" charset="0"/>
                            </a:rPr>
                            <m:t>𝑡</m:t>
                          </m:r>
                        </m:sub>
                      </m:sSub>
                      <m:r>
                        <a:rPr lang="en-US" altLang="en-US" sz="2400" b="0" i="1" smtClean="0">
                          <a:solidFill>
                            <a:schemeClr val="bg1"/>
                          </a:solidFill>
                          <a:latin typeface="Cambria Math" panose="02040503050406030204" pitchFamily="18" charset="0"/>
                        </a:rPr>
                        <m:t>=</m:t>
                      </m:r>
                      <m:sSub>
                        <m:sSubPr>
                          <m:ctrlPr>
                            <a:rPr lang="en-US" altLang="en-US" sz="2400" b="0" i="1" smtClean="0">
                              <a:solidFill>
                                <a:schemeClr val="bg1"/>
                              </a:solidFill>
                              <a:latin typeface="Cambria Math" panose="02040503050406030204" pitchFamily="18" charset="0"/>
                            </a:rPr>
                          </m:ctrlPr>
                        </m:sSubPr>
                        <m:e>
                          <m:r>
                            <a:rPr lang="en-US" altLang="en-US" sz="2400" b="0" i="1" smtClean="0">
                              <a:solidFill>
                                <a:schemeClr val="bg1"/>
                              </a:solidFill>
                              <a:latin typeface="Cambria Math" panose="02040503050406030204" pitchFamily="18" charset="0"/>
                            </a:rPr>
                            <m:t>𝑑</m:t>
                          </m:r>
                        </m:e>
                        <m:sub>
                          <m:r>
                            <a:rPr lang="en-US" altLang="en-US" sz="2400" b="0" i="1" smtClean="0">
                              <a:solidFill>
                                <a:schemeClr val="bg1"/>
                              </a:solidFill>
                              <a:latin typeface="Cambria Math" panose="02040503050406030204" pitchFamily="18" charset="0"/>
                            </a:rPr>
                            <m:t>0</m:t>
                          </m:r>
                        </m:sub>
                      </m:sSub>
                      <m:sSup>
                        <m:sSupPr>
                          <m:ctrlPr>
                            <a:rPr lang="en-US" altLang="en-US" sz="2400" b="0" i="1" smtClean="0">
                              <a:solidFill>
                                <a:schemeClr val="bg1"/>
                              </a:solidFill>
                              <a:latin typeface="Cambria Math" panose="02040503050406030204" pitchFamily="18" charset="0"/>
                            </a:rPr>
                          </m:ctrlPr>
                        </m:sSupPr>
                        <m:e>
                          <m:r>
                            <a:rPr lang="en-US" altLang="en-US" sz="2400" b="0" i="1" smtClean="0">
                              <a:solidFill>
                                <a:schemeClr val="bg1"/>
                              </a:solidFill>
                              <a:latin typeface="Cambria Math" panose="02040503050406030204" pitchFamily="18" charset="0"/>
                            </a:rPr>
                            <m:t>𝑒</m:t>
                          </m:r>
                        </m:e>
                        <m:sup>
                          <m:r>
                            <a:rPr lang="en-US" altLang="en-US" sz="2400" b="0" i="1" smtClean="0">
                              <a:solidFill>
                                <a:schemeClr val="bg1"/>
                              </a:solidFill>
                              <a:latin typeface="Cambria Math" panose="02040503050406030204" pitchFamily="18" charset="0"/>
                              <a:ea typeface="Cambria Math" panose="02040503050406030204" pitchFamily="18" charset="0"/>
                            </a:rPr>
                            <m:t>𝜆</m:t>
                          </m:r>
                          <m:r>
                            <a:rPr lang="en-US" altLang="en-US" sz="2400" b="0" i="1" smtClean="0">
                              <a:solidFill>
                                <a:schemeClr val="bg1"/>
                              </a:solidFill>
                              <a:latin typeface="Cambria Math" panose="02040503050406030204" pitchFamily="18" charset="0"/>
                            </a:rPr>
                            <m:t>𝑡</m:t>
                          </m:r>
                        </m:sup>
                      </m:sSup>
                    </m:oMath>
                  </m:oMathPara>
                </a14:m>
                <a:endParaRPr lang="en-US" altLang="en-US" sz="2400" dirty="0">
                  <a:solidFill>
                    <a:schemeClr val="bg1"/>
                  </a:solidFill>
                </a:endParaRPr>
              </a:p>
              <a:p>
                <a:pPr marL="0" indent="0">
                  <a:buNone/>
                </a:pPr>
                <a14:m>
                  <m:oMathPara xmlns:m="http://schemas.openxmlformats.org/officeDocument/2006/math">
                    <m:oMathParaPr>
                      <m:jc m:val="centerGroup"/>
                    </m:oMathParaPr>
                    <m:oMath xmlns:m="http://schemas.openxmlformats.org/officeDocument/2006/math">
                      <m:sSub>
                        <m:sSubPr>
                          <m:ctrlPr>
                            <a:rPr lang="en-US" altLang="en-US" sz="2400" b="0" i="1" smtClean="0">
                              <a:solidFill>
                                <a:schemeClr val="bg1"/>
                              </a:solidFill>
                              <a:latin typeface="Cambria Math" panose="02040503050406030204" pitchFamily="18" charset="0"/>
                            </a:rPr>
                          </m:ctrlPr>
                        </m:sSubPr>
                        <m:e>
                          <m:r>
                            <a:rPr lang="en-US" altLang="en-US" sz="2400" b="0" i="1" smtClean="0">
                              <a:solidFill>
                                <a:schemeClr val="bg1"/>
                              </a:solidFill>
                              <a:latin typeface="Cambria Math" panose="02040503050406030204" pitchFamily="18" charset="0"/>
                            </a:rPr>
                            <m:t>𝑑</m:t>
                          </m:r>
                        </m:e>
                        <m:sub>
                          <m:r>
                            <a:rPr lang="en-US" altLang="en-US" sz="2400" b="0" i="1" smtClean="0">
                              <a:solidFill>
                                <a:schemeClr val="bg1"/>
                              </a:solidFill>
                              <a:latin typeface="Cambria Math" panose="02040503050406030204" pitchFamily="18" charset="0"/>
                            </a:rPr>
                            <m:t>𝑡</m:t>
                          </m:r>
                        </m:sub>
                      </m:sSub>
                      <m:r>
                        <a:rPr lang="en-US" altLang="en-US" sz="2400" b="0" i="1" smtClean="0">
                          <a:solidFill>
                            <a:schemeClr val="bg1"/>
                          </a:solidFill>
                          <a:latin typeface="Cambria Math" panose="02040503050406030204" pitchFamily="18" charset="0"/>
                        </a:rPr>
                        <m:t>=</m:t>
                      </m:r>
                      <m:r>
                        <a:rPr lang="en-US" altLang="en-US" sz="2400" b="0" i="1" smtClean="0">
                          <a:solidFill>
                            <a:schemeClr val="bg1"/>
                          </a:solidFill>
                          <a:latin typeface="Cambria Math" panose="02040503050406030204" pitchFamily="18" charset="0"/>
                        </a:rPr>
                        <m:t>𝑑𝑖𝑓𝑓𝑒𝑟𝑒𝑛𝑒</m:t>
                      </m:r>
                      <m:r>
                        <a:rPr lang="en-US" altLang="en-US" sz="2400" b="0" i="1" smtClean="0">
                          <a:solidFill>
                            <a:schemeClr val="bg1"/>
                          </a:solidFill>
                          <a:latin typeface="Cambria Math" panose="02040503050406030204" pitchFamily="18" charset="0"/>
                        </a:rPr>
                        <m:t> </m:t>
                      </m:r>
                      <m:r>
                        <a:rPr lang="en-US" altLang="en-US" sz="2400" b="0" i="1" smtClean="0">
                          <a:solidFill>
                            <a:schemeClr val="bg1"/>
                          </a:solidFill>
                          <a:latin typeface="Cambria Math" panose="02040503050406030204" pitchFamily="18" charset="0"/>
                        </a:rPr>
                        <m:t>𝑎𝑡</m:t>
                      </m:r>
                      <m:r>
                        <a:rPr lang="en-US" altLang="en-US" sz="2400" b="0" i="1" smtClean="0">
                          <a:solidFill>
                            <a:schemeClr val="bg1"/>
                          </a:solidFill>
                          <a:latin typeface="Cambria Math" panose="02040503050406030204" pitchFamily="18" charset="0"/>
                        </a:rPr>
                        <m:t> </m:t>
                      </m:r>
                      <m:r>
                        <a:rPr lang="en-US" altLang="en-US" sz="2400" b="0" i="1" smtClean="0">
                          <a:solidFill>
                            <a:schemeClr val="bg1"/>
                          </a:solidFill>
                          <a:latin typeface="Cambria Math" panose="02040503050406030204" pitchFamily="18" charset="0"/>
                        </a:rPr>
                        <m:t>𝑡𝑖𝑚𝑒</m:t>
                      </m:r>
                      <m:r>
                        <a:rPr lang="en-US" altLang="en-US" sz="2400" b="0" i="1" smtClean="0">
                          <a:solidFill>
                            <a:schemeClr val="bg1"/>
                          </a:solidFill>
                          <a:latin typeface="Cambria Math" panose="02040503050406030204" pitchFamily="18" charset="0"/>
                        </a:rPr>
                        <m:t> </m:t>
                      </m:r>
                      <m:r>
                        <a:rPr lang="en-US" altLang="en-US" sz="2400" b="0" i="1" smtClean="0">
                          <a:solidFill>
                            <a:schemeClr val="bg1"/>
                          </a:solidFill>
                          <a:latin typeface="Cambria Math" panose="02040503050406030204" pitchFamily="18" charset="0"/>
                        </a:rPr>
                        <m:t>𝑡</m:t>
                      </m:r>
                    </m:oMath>
                  </m:oMathPara>
                </a14:m>
                <a:endParaRPr lang="en-US" altLang="en-US" sz="2400" dirty="0">
                  <a:solidFill>
                    <a:schemeClr val="bg1"/>
                  </a:solidFill>
                </a:endParaRPr>
              </a:p>
              <a:p>
                <a:pPr marL="0" indent="0">
                  <a:buNone/>
                </a:pPr>
                <a14:m>
                  <m:oMathPara xmlns:m="http://schemas.openxmlformats.org/officeDocument/2006/math">
                    <m:oMathParaPr>
                      <m:jc m:val="centerGroup"/>
                    </m:oMathParaPr>
                    <m:oMath xmlns:m="http://schemas.openxmlformats.org/officeDocument/2006/math">
                      <m:sSub>
                        <m:sSubPr>
                          <m:ctrlPr>
                            <a:rPr lang="en-US" altLang="en-US" sz="2400" b="0" i="1" smtClean="0">
                              <a:solidFill>
                                <a:schemeClr val="bg1"/>
                              </a:solidFill>
                              <a:latin typeface="Cambria Math" panose="02040503050406030204" pitchFamily="18" charset="0"/>
                            </a:rPr>
                          </m:ctrlPr>
                        </m:sSubPr>
                        <m:e>
                          <m:r>
                            <a:rPr lang="en-US" altLang="en-US" sz="2400" b="0" i="1" smtClean="0">
                              <a:solidFill>
                                <a:schemeClr val="bg1"/>
                              </a:solidFill>
                              <a:latin typeface="Cambria Math" panose="02040503050406030204" pitchFamily="18" charset="0"/>
                            </a:rPr>
                            <m:t>𝑑</m:t>
                          </m:r>
                        </m:e>
                        <m:sub>
                          <m:r>
                            <a:rPr lang="en-US" altLang="en-US" sz="2400" b="0" i="1" smtClean="0">
                              <a:solidFill>
                                <a:schemeClr val="bg1"/>
                              </a:solidFill>
                              <a:latin typeface="Cambria Math" panose="02040503050406030204" pitchFamily="18" charset="0"/>
                            </a:rPr>
                            <m:t>0</m:t>
                          </m:r>
                        </m:sub>
                      </m:sSub>
                      <m:r>
                        <a:rPr lang="en-US" altLang="en-US" sz="2400" b="0" i="1" smtClean="0">
                          <a:solidFill>
                            <a:schemeClr val="bg1"/>
                          </a:solidFill>
                          <a:latin typeface="Cambria Math" panose="02040503050406030204" pitchFamily="18" charset="0"/>
                        </a:rPr>
                        <m:t>=</m:t>
                      </m:r>
                      <m:r>
                        <a:rPr lang="en-US" altLang="en-US" sz="2400" b="0" i="1" smtClean="0">
                          <a:solidFill>
                            <a:schemeClr val="bg1"/>
                          </a:solidFill>
                          <a:latin typeface="Cambria Math" panose="02040503050406030204" pitchFamily="18" charset="0"/>
                        </a:rPr>
                        <m:t>𝑑𝑖𝑓𝑓𝑒𝑟𝑒𝑛𝑒</m:t>
                      </m:r>
                      <m:r>
                        <a:rPr lang="en-US" altLang="en-US" sz="2400" b="0" i="1" smtClean="0">
                          <a:solidFill>
                            <a:schemeClr val="bg1"/>
                          </a:solidFill>
                          <a:latin typeface="Cambria Math" panose="02040503050406030204" pitchFamily="18" charset="0"/>
                        </a:rPr>
                        <m:t> </m:t>
                      </m:r>
                      <m:r>
                        <a:rPr lang="en-US" altLang="en-US" sz="2400" b="0" i="1" smtClean="0">
                          <a:solidFill>
                            <a:schemeClr val="bg1"/>
                          </a:solidFill>
                          <a:latin typeface="Cambria Math" panose="02040503050406030204" pitchFamily="18" charset="0"/>
                        </a:rPr>
                        <m:t>𝑎𝑡</m:t>
                      </m:r>
                      <m:r>
                        <a:rPr lang="en-US" altLang="en-US" sz="2400" b="0" i="1" smtClean="0">
                          <a:solidFill>
                            <a:schemeClr val="bg1"/>
                          </a:solidFill>
                          <a:latin typeface="Cambria Math" panose="02040503050406030204" pitchFamily="18" charset="0"/>
                        </a:rPr>
                        <m:t> </m:t>
                      </m:r>
                      <m:r>
                        <a:rPr lang="en-US" altLang="en-US" sz="2400" b="0" i="1" smtClean="0">
                          <a:solidFill>
                            <a:schemeClr val="bg1"/>
                          </a:solidFill>
                          <a:latin typeface="Cambria Math" panose="02040503050406030204" pitchFamily="18" charset="0"/>
                        </a:rPr>
                        <m:t>𝑡𝑖𝑚𝑒</m:t>
                      </m:r>
                      <m:r>
                        <a:rPr lang="en-US" altLang="en-US" sz="2400" b="0" i="1" smtClean="0">
                          <a:solidFill>
                            <a:schemeClr val="bg1"/>
                          </a:solidFill>
                          <a:latin typeface="Cambria Math" panose="02040503050406030204" pitchFamily="18" charset="0"/>
                        </a:rPr>
                        <m:t> 0</m:t>
                      </m:r>
                    </m:oMath>
                  </m:oMathPara>
                </a14:m>
                <a:endParaRPr lang="en-US" altLang="en-US" sz="2400" dirty="0">
                  <a:solidFill>
                    <a:schemeClr val="bg1"/>
                  </a:solidFill>
                </a:endParaRPr>
              </a:p>
              <a:p>
                <a:pPr marL="0" indent="0">
                  <a:buNone/>
                </a:pPr>
                <a:r>
                  <a:rPr lang="en-US" altLang="en-US" sz="2400" dirty="0">
                    <a:solidFill>
                      <a:schemeClr val="bg1"/>
                    </a:solidFill>
                  </a:rPr>
                  <a:t>If have 3 situation </a:t>
                </a:r>
              </a:p>
              <a:p>
                <a:pPr marL="457200" indent="-457200">
                  <a:buFont typeface="+mj-lt"/>
                  <a:buAutoNum type="arabicPeriod"/>
                </a:pPr>
                <a14:m>
                  <m:oMath xmlns:m="http://schemas.openxmlformats.org/officeDocument/2006/math">
                    <m:r>
                      <a:rPr lang="en-US" altLang="en-US" sz="2400" b="0" i="1" smtClean="0">
                        <a:solidFill>
                          <a:schemeClr val="bg1"/>
                        </a:solidFill>
                        <a:latin typeface="Cambria Math" panose="02040503050406030204" pitchFamily="18" charset="0"/>
                        <a:ea typeface="Cambria Math" panose="02040503050406030204" pitchFamily="18" charset="0"/>
                      </a:rPr>
                      <m:t>𝜆</m:t>
                    </m:r>
                  </m:oMath>
                </a14:m>
                <a:r>
                  <a:rPr lang="en-US" altLang="en-US" sz="2400" dirty="0">
                    <a:solidFill>
                      <a:schemeClr val="bg1"/>
                    </a:solidFill>
                  </a:rPr>
                  <a:t>&gt;0  so the error is rising so that attractor is chaotic.</a:t>
                </a:r>
              </a:p>
              <a:p>
                <a:pPr marL="457200" indent="-457200">
                  <a:buFont typeface="+mj-lt"/>
                  <a:buAutoNum type="arabicPeriod"/>
                </a:pPr>
                <a14:m>
                  <m:oMath xmlns:m="http://schemas.openxmlformats.org/officeDocument/2006/math">
                    <m:r>
                      <a:rPr lang="en-US" altLang="en-US" sz="2400" b="0" i="1" smtClean="0">
                        <a:solidFill>
                          <a:schemeClr val="bg1"/>
                        </a:solidFill>
                        <a:latin typeface="Cambria Math" panose="02040503050406030204" pitchFamily="18" charset="0"/>
                        <a:ea typeface="Cambria Math" panose="02040503050406030204" pitchFamily="18" charset="0"/>
                      </a:rPr>
                      <m:t>𝜆</m:t>
                    </m:r>
                    <m:r>
                      <a:rPr lang="en-US" altLang="en-US" sz="2400" b="0" i="0" smtClean="0">
                        <a:solidFill>
                          <a:schemeClr val="bg1"/>
                        </a:solidFill>
                        <a:latin typeface="Cambria Math" panose="02040503050406030204" pitchFamily="18" charset="0"/>
                        <a:ea typeface="Cambria Math" panose="02040503050406030204" pitchFamily="18" charset="0"/>
                      </a:rPr>
                      <m:t>=0 </m:t>
                    </m:r>
                  </m:oMath>
                </a14:m>
                <a:r>
                  <a:rPr lang="en-US" altLang="en-US" sz="2400" dirty="0">
                    <a:solidFill>
                      <a:schemeClr val="bg1"/>
                    </a:solidFill>
                  </a:rPr>
                  <a:t> so the error distance will stay constant.</a:t>
                </a:r>
              </a:p>
              <a:p>
                <a:pPr marL="457200" indent="-457200">
                  <a:buFont typeface="+mj-lt"/>
                  <a:buAutoNum type="arabicPeriod"/>
                </a:pPr>
                <a14:m>
                  <m:oMath xmlns:m="http://schemas.openxmlformats.org/officeDocument/2006/math">
                    <m:r>
                      <a:rPr lang="en-US" altLang="en-US" sz="2400" b="0" i="1" smtClean="0">
                        <a:solidFill>
                          <a:schemeClr val="bg1"/>
                        </a:solidFill>
                        <a:latin typeface="Cambria Math" panose="02040503050406030204" pitchFamily="18" charset="0"/>
                        <a:ea typeface="Cambria Math" panose="02040503050406030204" pitchFamily="18" charset="0"/>
                      </a:rPr>
                      <m:t>𝜆</m:t>
                    </m:r>
                    <m:r>
                      <a:rPr lang="en-US" altLang="en-US" sz="2400" b="0" i="0" smtClean="0">
                        <a:solidFill>
                          <a:schemeClr val="bg1"/>
                        </a:solidFill>
                        <a:latin typeface="Cambria Math" panose="02040503050406030204" pitchFamily="18" charset="0"/>
                        <a:ea typeface="Cambria Math" panose="02040503050406030204" pitchFamily="18" charset="0"/>
                      </a:rPr>
                      <m:t>&lt;0 </m:t>
                    </m:r>
                  </m:oMath>
                </a14:m>
                <a:r>
                  <a:rPr lang="en-US" altLang="en-US" sz="2400" dirty="0">
                    <a:solidFill>
                      <a:schemeClr val="bg1"/>
                    </a:solidFill>
                  </a:rPr>
                  <a:t> so the error will converge to zero.</a:t>
                </a:r>
              </a:p>
              <a:p>
                <a:pPr marL="0" indent="0">
                  <a:buNone/>
                </a:pPr>
                <a:r>
                  <a:rPr lang="en-US" altLang="en-US" sz="2400" dirty="0">
                    <a:solidFill>
                      <a:schemeClr val="bg1"/>
                    </a:solidFill>
                  </a:rPr>
                  <a:t>For Lorenz </a:t>
                </a:r>
                <a14:m>
                  <m:oMath xmlns:m="http://schemas.openxmlformats.org/officeDocument/2006/math">
                    <m:r>
                      <a:rPr lang="en-US" altLang="en-US" sz="2400" b="0" i="1" smtClean="0">
                        <a:solidFill>
                          <a:schemeClr val="bg1"/>
                        </a:solidFill>
                        <a:latin typeface="Cambria Math" panose="02040503050406030204" pitchFamily="18" charset="0"/>
                        <a:ea typeface="Cambria Math" panose="02040503050406030204" pitchFamily="18" charset="0"/>
                      </a:rPr>
                      <m:t>𝜆</m:t>
                    </m:r>
                  </m:oMath>
                </a14:m>
                <a:r>
                  <a:rPr lang="en-US" altLang="en-US" sz="2400" dirty="0">
                    <a:solidFill>
                      <a:schemeClr val="bg1"/>
                    </a:solidFill>
                  </a:rPr>
                  <a:t> is about 0.9 </a:t>
                </a:r>
              </a:p>
              <a:p>
                <a:pPr marL="0" indent="0">
                  <a:buNone/>
                </a:pPr>
                <a:r>
                  <a:rPr lang="en-US" altLang="en-US" sz="2400" dirty="0">
                    <a:solidFill>
                      <a:schemeClr val="bg1"/>
                    </a:solidFill>
                  </a:rPr>
                  <a:t>That’s how we can figure out the duration of time in which predictions are valid, otherwise known as the predictability horizon.</a:t>
                </a:r>
              </a:p>
              <a:p>
                <a:pPr marL="457200" indent="-457200">
                  <a:buFont typeface="+mj-lt"/>
                  <a:buAutoNum type="arabicPeriod"/>
                </a:pPr>
                <a:endParaRPr lang="en-US" altLang="en-US" sz="2400" dirty="0">
                  <a:solidFill>
                    <a:schemeClr val="bg1"/>
                  </a:solidFill>
                </a:endParaRPr>
              </a:p>
            </p:txBody>
          </p:sp>
        </mc:Choice>
        <mc:Fallback xmlns="">
          <p:sp>
            <p:nvSpPr>
              <p:cNvPr id="14339" name="2 Marcador de contenido">
                <a:extLst>
                  <a:ext uri="{FF2B5EF4-FFF2-40B4-BE49-F238E27FC236}">
                    <a16:creationId xmlns:a16="http://schemas.microsoft.com/office/drawing/2014/main" id="{0B2CBA38-0099-6906-D765-D0194B8F0708}"/>
                  </a:ext>
                </a:extLst>
              </p:cNvPr>
              <p:cNvSpPr>
                <a:spLocks noGrp="1" noRot="1" noChangeAspect="1" noMove="1" noResize="1" noEditPoints="1" noAdjustHandles="1" noChangeArrowheads="1" noChangeShapeType="1" noTextEdit="1"/>
              </p:cNvSpPr>
              <p:nvPr>
                <p:ph idx="1"/>
              </p:nvPr>
            </p:nvSpPr>
            <p:spPr>
              <a:blipFill>
                <a:blip r:embed="rId2"/>
                <a:stretch>
                  <a:fillRect l="-1111" t="-1078" b="-12129"/>
                </a:stretch>
              </a:blipFill>
            </p:spPr>
            <p:txBody>
              <a:bodyPr/>
              <a:lstStyle/>
              <a:p>
                <a:r>
                  <a:rPr lang="en-US">
                    <a:noFill/>
                  </a:rPr>
                  <a:t> </a:t>
                </a:r>
              </a:p>
            </p:txBody>
          </p:sp>
        </mc:Fallback>
      </mc:AlternateContent>
    </p:spTree>
    <p:extLst>
      <p:ext uri="{BB962C8B-B14F-4D97-AF65-F5344CB8AC3E}">
        <p14:creationId xmlns:p14="http://schemas.microsoft.com/office/powerpoint/2010/main" val="28774147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oranz2 no voice">
            <a:hlinkClick r:id="" action="ppaction://media"/>
            <a:extLst>
              <a:ext uri="{FF2B5EF4-FFF2-40B4-BE49-F238E27FC236}">
                <a16:creationId xmlns:a16="http://schemas.microsoft.com/office/drawing/2014/main" id="{9CFD0004-79B5-BC01-CCA6-8DFF50E5CA63}"/>
              </a:ext>
            </a:extLst>
          </p:cNvPr>
          <p:cNvPicPr>
            <a:picLocks noGrp="1" noChangeAspect="1"/>
          </p:cNvPicPr>
          <p:nvPr>
            <p:ph idx="1"/>
            <a:videoFile r:link="rId2"/>
            <p:extLst>
              <p:ext uri="{DAA4B4D4-6D71-4841-9C94-3DE7FCFB9230}">
                <p14:media xmlns:p14="http://schemas.microsoft.com/office/powerpoint/2010/main" r:link="rId1"/>
              </p:ext>
            </p:extLst>
          </p:nvPr>
        </p:nvPicPr>
        <p:blipFill>
          <a:blip r:embed="rId4"/>
          <a:stretch>
            <a:fillRect/>
          </a:stretch>
        </p:blipFill>
        <p:spPr>
          <a:xfrm>
            <a:off x="26369" y="0"/>
            <a:ext cx="9117631" cy="6838223"/>
          </a:xfrm>
          <a:prstGeom prst="rect">
            <a:avLst/>
          </a:prstGeom>
        </p:spPr>
      </p:pic>
    </p:spTree>
    <p:extLst>
      <p:ext uri="{BB962C8B-B14F-4D97-AF65-F5344CB8AC3E}">
        <p14:creationId xmlns:p14="http://schemas.microsoft.com/office/powerpoint/2010/main" val="2136543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75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hotic22  no voice">
            <a:hlinkClick r:id="" action="ppaction://media"/>
            <a:extLst>
              <a:ext uri="{FF2B5EF4-FFF2-40B4-BE49-F238E27FC236}">
                <a16:creationId xmlns:a16="http://schemas.microsoft.com/office/drawing/2014/main" id="{EB8A70B9-47F9-E690-32FA-FB81BDB5F891}"/>
              </a:ext>
            </a:extLst>
          </p:cNvPr>
          <p:cNvPicPr>
            <a:picLocks noChangeAspect="1"/>
          </p:cNvPicPr>
          <p:nvPr>
            <a:videoFile r:link="rId2"/>
            <p:extLst>
              <p:ext uri="{DAA4B4D4-6D71-4841-9C94-3DE7FCFB9230}">
                <p14:media xmlns:p14="http://schemas.microsoft.com/office/powerpoint/2010/main" r:link="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1276423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39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1 Título">
            <a:extLst>
              <a:ext uri="{FF2B5EF4-FFF2-40B4-BE49-F238E27FC236}">
                <a16:creationId xmlns:a16="http://schemas.microsoft.com/office/drawing/2014/main" id="{A0BA463E-34F1-0A95-4966-34E1D08D3036}"/>
              </a:ext>
            </a:extLst>
          </p:cNvPr>
          <p:cNvSpPr>
            <a:spLocks noGrp="1"/>
          </p:cNvSpPr>
          <p:nvPr>
            <p:ph type="title"/>
          </p:nvPr>
        </p:nvSpPr>
        <p:spPr/>
        <p:txBody>
          <a:bodyPr/>
          <a:lstStyle/>
          <a:p>
            <a:r>
              <a:rPr lang="en-US" altLang="en-US" dirty="0">
                <a:solidFill>
                  <a:schemeClr val="bg1"/>
                </a:solidFill>
              </a:rPr>
              <a:t>Applications</a:t>
            </a:r>
          </a:p>
        </p:txBody>
      </p:sp>
      <mc:AlternateContent xmlns:mc="http://schemas.openxmlformats.org/markup-compatibility/2006" xmlns:a14="http://schemas.microsoft.com/office/drawing/2010/main">
        <mc:Choice Requires="a14">
          <p:sp>
            <p:nvSpPr>
              <p:cNvPr id="14339" name="2 Marcador de contenido">
                <a:extLst>
                  <a:ext uri="{FF2B5EF4-FFF2-40B4-BE49-F238E27FC236}">
                    <a16:creationId xmlns:a16="http://schemas.microsoft.com/office/drawing/2014/main" id="{0B2CBA38-0099-6906-D765-D0194B8F0708}"/>
                  </a:ext>
                </a:extLst>
              </p:cNvPr>
              <p:cNvSpPr>
                <a:spLocks noGrp="1"/>
              </p:cNvSpPr>
              <p:nvPr>
                <p:ph idx="1"/>
              </p:nvPr>
            </p:nvSpPr>
            <p:spPr/>
            <p:txBody>
              <a:bodyPr/>
              <a:lstStyle/>
              <a:p>
                <a:r>
                  <a:rPr lang="en-US" altLang="en-US" sz="2400" dirty="0">
                    <a:solidFill>
                      <a:schemeClr val="bg1"/>
                    </a:solidFill>
                  </a:rPr>
                  <a:t>Business </a:t>
                </a:r>
                <a14:m>
                  <m:oMath xmlns:m="http://schemas.openxmlformats.org/officeDocument/2006/math">
                    <m:d>
                      <m:dPr>
                        <m:begChr m:val="{"/>
                        <m:endChr m:val=""/>
                        <m:ctrlPr>
                          <a:rPr lang="en-US" altLang="en-US" sz="2400" i="1" smtClean="0">
                            <a:solidFill>
                              <a:schemeClr val="bg1"/>
                            </a:solidFill>
                            <a:latin typeface="Cambria Math" panose="02040503050406030204" pitchFamily="18" charset="0"/>
                          </a:rPr>
                        </m:ctrlPr>
                      </m:dPr>
                      <m:e>
                        <m:eqArr>
                          <m:eqArrPr>
                            <m:ctrlPr>
                              <a:rPr lang="en-US" altLang="en-US" sz="2400" i="1" smtClean="0">
                                <a:solidFill>
                                  <a:schemeClr val="bg1"/>
                                </a:solidFill>
                                <a:latin typeface="Cambria Math" panose="02040503050406030204" pitchFamily="18" charset="0"/>
                              </a:rPr>
                            </m:ctrlPr>
                          </m:eqArrPr>
                          <m:e>
                            <m:r>
                              <a:rPr lang="en-US" altLang="en-US" sz="2400" b="0" i="1" smtClean="0">
                                <a:solidFill>
                                  <a:schemeClr val="bg1"/>
                                </a:solidFill>
                                <a:latin typeface="Cambria Math" panose="02040503050406030204" pitchFamily="18" charset="0"/>
                              </a:rPr>
                              <m:t>𝐺𝑟𝑜𝑤𝑡h</m:t>
                            </m:r>
                          </m:e>
                          <m:e>
                            <m:r>
                              <a:rPr lang="en-US" altLang="en-US" sz="2400" b="0" i="1" smtClean="0">
                                <a:solidFill>
                                  <a:schemeClr val="bg1"/>
                                </a:solidFill>
                                <a:latin typeface="Cambria Math" panose="02040503050406030204" pitchFamily="18" charset="0"/>
                              </a:rPr>
                              <m:t>𝑆𝑡𝑎𝑏𝑖𝑙𝑖𝑡𝑦</m:t>
                            </m:r>
                          </m:e>
                          <m:e>
                            <m:r>
                              <a:rPr lang="en-US" altLang="en-US" sz="2400" b="0" i="1" smtClean="0">
                                <a:solidFill>
                                  <a:schemeClr val="bg1"/>
                                </a:solidFill>
                                <a:latin typeface="Cambria Math" panose="02040503050406030204" pitchFamily="18" charset="0"/>
                              </a:rPr>
                              <m:t>𝐼𝑛𝑐𝑜𝑚𝑒</m:t>
                            </m:r>
                          </m:e>
                        </m:eqArr>
                      </m:e>
                    </m:d>
                  </m:oMath>
                </a14:m>
                <a:endParaRPr lang="en-US" altLang="en-US" sz="2400" dirty="0">
                  <a:solidFill>
                    <a:schemeClr val="bg1"/>
                  </a:solidFill>
                </a:endParaRPr>
              </a:p>
              <a:p>
                <a:r>
                  <a:rPr lang="en-US" altLang="en-US" sz="2400" dirty="0">
                    <a:solidFill>
                      <a:schemeClr val="bg1"/>
                    </a:solidFill>
                  </a:rPr>
                  <a:t>Employee </a:t>
                </a:r>
                <a14:m>
                  <m:oMath xmlns:m="http://schemas.openxmlformats.org/officeDocument/2006/math">
                    <m:d>
                      <m:dPr>
                        <m:begChr m:val="{"/>
                        <m:endChr m:val=""/>
                        <m:ctrlPr>
                          <a:rPr lang="en-US" altLang="en-US" sz="2400" i="1" smtClean="0">
                            <a:solidFill>
                              <a:schemeClr val="bg1"/>
                            </a:solidFill>
                            <a:latin typeface="Cambria Math" panose="02040503050406030204" pitchFamily="18" charset="0"/>
                          </a:rPr>
                        </m:ctrlPr>
                      </m:dPr>
                      <m:e>
                        <m:eqArr>
                          <m:eqArrPr>
                            <m:ctrlPr>
                              <a:rPr lang="en-US" altLang="en-US" sz="2400" i="1" smtClean="0">
                                <a:solidFill>
                                  <a:schemeClr val="bg1"/>
                                </a:solidFill>
                                <a:latin typeface="Cambria Math" panose="02040503050406030204" pitchFamily="18" charset="0"/>
                              </a:rPr>
                            </m:ctrlPr>
                          </m:eqArrPr>
                          <m:e>
                            <m:r>
                              <a:rPr lang="en-US" altLang="en-US" sz="2400" b="0" i="1" smtClean="0">
                                <a:solidFill>
                                  <a:schemeClr val="bg1"/>
                                </a:solidFill>
                                <a:latin typeface="Cambria Math" panose="02040503050406030204" pitchFamily="18" charset="0"/>
                              </a:rPr>
                              <m:t>𝑀𝑒𝑛𝑡𝑎𝑙𝑖𝑡𝑦</m:t>
                            </m:r>
                            <m:r>
                              <a:rPr lang="en-US" altLang="en-US" sz="2400" b="0" i="1" smtClean="0">
                                <a:solidFill>
                                  <a:schemeClr val="bg1"/>
                                </a:solidFill>
                                <a:latin typeface="Cambria Math" panose="02040503050406030204" pitchFamily="18" charset="0"/>
                              </a:rPr>
                              <m:t> </m:t>
                            </m:r>
                          </m:e>
                          <m:e>
                            <m:r>
                              <a:rPr lang="en-US" altLang="en-US" sz="2400" b="0" i="1" smtClean="0">
                                <a:solidFill>
                                  <a:schemeClr val="bg1"/>
                                </a:solidFill>
                                <a:latin typeface="Cambria Math" panose="02040503050406030204" pitchFamily="18" charset="0"/>
                              </a:rPr>
                              <m:t>𝑃𝑠𝑦𝑐h𝑜𝑙𝑜𝑔𝑦</m:t>
                            </m:r>
                            <m:r>
                              <a:rPr lang="en-US" altLang="en-US" sz="2400" b="0" i="1" smtClean="0">
                                <a:solidFill>
                                  <a:schemeClr val="bg1"/>
                                </a:solidFill>
                                <a:latin typeface="Cambria Math" panose="02040503050406030204" pitchFamily="18" charset="0"/>
                              </a:rPr>
                              <m:t> </m:t>
                            </m:r>
                          </m:e>
                          <m:e>
                            <m:r>
                              <a:rPr lang="en-US" altLang="en-US" sz="2400" b="0" i="1" smtClean="0">
                                <a:solidFill>
                                  <a:schemeClr val="bg1"/>
                                </a:solidFill>
                                <a:latin typeface="Cambria Math" panose="02040503050406030204" pitchFamily="18" charset="0"/>
                              </a:rPr>
                              <m:t>𝑊𝑜𝑟𝑘</m:t>
                            </m:r>
                            <m:r>
                              <a:rPr lang="en-US" altLang="en-US" sz="2400" b="0" i="1" smtClean="0">
                                <a:solidFill>
                                  <a:schemeClr val="bg1"/>
                                </a:solidFill>
                                <a:latin typeface="Cambria Math" panose="02040503050406030204" pitchFamily="18" charset="0"/>
                              </a:rPr>
                              <m:t> </m:t>
                            </m:r>
                            <m:r>
                              <a:rPr lang="en-US" altLang="en-US" sz="2400" b="0" i="1" smtClean="0">
                                <a:solidFill>
                                  <a:schemeClr val="bg1"/>
                                </a:solidFill>
                                <a:latin typeface="Cambria Math" panose="02040503050406030204" pitchFamily="18" charset="0"/>
                              </a:rPr>
                              <m:t>𝑟𝑎𝑡𝑒</m:t>
                            </m:r>
                          </m:e>
                        </m:eqArr>
                      </m:e>
                    </m:d>
                  </m:oMath>
                </a14:m>
                <a:endParaRPr lang="en-US" altLang="en-US" sz="2400" dirty="0">
                  <a:solidFill>
                    <a:schemeClr val="bg1"/>
                  </a:solidFill>
                </a:endParaRPr>
              </a:p>
              <a:p>
                <a:r>
                  <a:rPr lang="en-US" altLang="en-US" sz="2400" dirty="0">
                    <a:solidFill>
                      <a:schemeClr val="bg1"/>
                    </a:solidFill>
                  </a:rPr>
                  <a:t>Customers</a:t>
                </a:r>
                <a14:m>
                  <m:oMath xmlns:m="http://schemas.openxmlformats.org/officeDocument/2006/math">
                    <m:d>
                      <m:dPr>
                        <m:begChr m:val="{"/>
                        <m:endChr m:val=""/>
                        <m:ctrlPr>
                          <a:rPr lang="en-US" altLang="en-US" sz="2400" i="1" smtClean="0">
                            <a:solidFill>
                              <a:schemeClr val="bg1"/>
                            </a:solidFill>
                            <a:latin typeface="Cambria Math" panose="02040503050406030204" pitchFamily="18" charset="0"/>
                          </a:rPr>
                        </m:ctrlPr>
                      </m:dPr>
                      <m:e>
                        <m:eqArr>
                          <m:eqArrPr>
                            <m:ctrlPr>
                              <a:rPr lang="en-US" altLang="en-US" sz="2400" i="1" smtClean="0">
                                <a:solidFill>
                                  <a:schemeClr val="bg1"/>
                                </a:solidFill>
                                <a:latin typeface="Cambria Math" panose="02040503050406030204" pitchFamily="18" charset="0"/>
                              </a:rPr>
                            </m:ctrlPr>
                          </m:eqArrPr>
                          <m:e>
                            <m:r>
                              <a:rPr lang="en-US" altLang="en-US" sz="2400" i="1" smtClean="0">
                                <a:solidFill>
                                  <a:schemeClr val="bg1"/>
                                </a:solidFill>
                                <a:latin typeface="Cambria Math" panose="02040503050406030204" pitchFamily="18" charset="0"/>
                              </a:rPr>
                              <m:t>𝐶𝑢𝑠𝑡𝑜𝑚𝑒𝑟</m:t>
                            </m:r>
                            <m:r>
                              <a:rPr lang="en-US" altLang="en-US" sz="2400" i="1" smtClean="0">
                                <a:solidFill>
                                  <a:schemeClr val="bg1"/>
                                </a:solidFill>
                                <a:latin typeface="Cambria Math" panose="02040503050406030204" pitchFamily="18" charset="0"/>
                              </a:rPr>
                              <m:t> </m:t>
                            </m:r>
                            <m:r>
                              <a:rPr lang="en-US" altLang="en-US" sz="2400" i="1" smtClean="0">
                                <a:solidFill>
                                  <a:schemeClr val="bg1"/>
                                </a:solidFill>
                                <a:latin typeface="Cambria Math" panose="02040503050406030204" pitchFamily="18" charset="0"/>
                              </a:rPr>
                              <m:t>𝑆𝑎𝑡𝑖𝑠𝑓𝑎𝑐𝑡𝑖𝑜𝑛</m:t>
                            </m:r>
                            <m:r>
                              <a:rPr lang="en-US" altLang="en-US" sz="2400" i="1" smtClean="0">
                                <a:solidFill>
                                  <a:schemeClr val="bg1"/>
                                </a:solidFill>
                                <a:latin typeface="Cambria Math" panose="02040503050406030204" pitchFamily="18" charset="0"/>
                              </a:rPr>
                              <m:t> </m:t>
                            </m:r>
                          </m:e>
                          <m:e>
                            <m:r>
                              <a:rPr lang="en-US" altLang="en-US" sz="2400" i="1" smtClean="0">
                                <a:solidFill>
                                  <a:schemeClr val="bg1"/>
                                </a:solidFill>
                                <a:latin typeface="Cambria Math" panose="02040503050406030204" pitchFamily="18" charset="0"/>
                              </a:rPr>
                              <m:t>𝐶𝑢𝑠𝑡𝑜𝑚𝑒𝑟</m:t>
                            </m:r>
                            <m:r>
                              <a:rPr lang="en-US" altLang="en-US" sz="2400" i="1" smtClean="0">
                                <a:solidFill>
                                  <a:schemeClr val="bg1"/>
                                </a:solidFill>
                                <a:latin typeface="Cambria Math" panose="02040503050406030204" pitchFamily="18" charset="0"/>
                              </a:rPr>
                              <m:t> </m:t>
                            </m:r>
                            <m:r>
                              <a:rPr lang="en-US" altLang="en-US" sz="2400" i="1" smtClean="0">
                                <a:solidFill>
                                  <a:schemeClr val="bg1"/>
                                </a:solidFill>
                                <a:latin typeface="Cambria Math" panose="02040503050406030204" pitchFamily="18" charset="0"/>
                              </a:rPr>
                              <m:t>𝑓𝑒𝑒𝑑𝑏𝑎𝑐𝑘</m:t>
                            </m:r>
                          </m:e>
                        </m:eqArr>
                      </m:e>
                    </m:d>
                  </m:oMath>
                </a14:m>
                <a:endParaRPr lang="en-US" altLang="en-US" sz="2400" dirty="0">
                  <a:solidFill>
                    <a:schemeClr val="bg1"/>
                  </a:solidFill>
                </a:endParaRPr>
              </a:p>
              <a:p>
                <a:r>
                  <a:rPr lang="en-US" altLang="en-US" sz="2400" dirty="0">
                    <a:solidFill>
                      <a:schemeClr val="bg1"/>
                    </a:solidFill>
                  </a:rPr>
                  <a:t>Stockholders</a:t>
                </a:r>
                <a14:m>
                  <m:oMath xmlns:m="http://schemas.openxmlformats.org/officeDocument/2006/math">
                    <m:d>
                      <m:dPr>
                        <m:begChr m:val="{"/>
                        <m:endChr m:val=""/>
                        <m:ctrlPr>
                          <a:rPr lang="en-US" altLang="en-US" sz="2400" i="1" smtClean="0">
                            <a:solidFill>
                              <a:schemeClr val="bg1"/>
                            </a:solidFill>
                            <a:latin typeface="Cambria Math" panose="02040503050406030204" pitchFamily="18" charset="0"/>
                          </a:rPr>
                        </m:ctrlPr>
                      </m:dPr>
                      <m:e>
                        <m:eqArr>
                          <m:eqArrPr>
                            <m:ctrlPr>
                              <a:rPr lang="en-US" altLang="en-US" sz="2400" i="1" smtClean="0">
                                <a:solidFill>
                                  <a:schemeClr val="bg1"/>
                                </a:solidFill>
                                <a:latin typeface="Cambria Math" panose="02040503050406030204" pitchFamily="18" charset="0"/>
                              </a:rPr>
                            </m:ctrlPr>
                          </m:eqArrPr>
                          <m:e>
                            <m:r>
                              <a:rPr lang="en-US" altLang="en-US" sz="2400" i="1" smtClean="0">
                                <a:solidFill>
                                  <a:schemeClr val="bg1"/>
                                </a:solidFill>
                                <a:latin typeface="Cambria Math" panose="02040503050406030204" pitchFamily="18" charset="0"/>
                              </a:rPr>
                              <m:t>𝐵𝑢𝑠𝑖𝑛𝑒𝑠𝑠</m:t>
                            </m:r>
                            <m:r>
                              <a:rPr lang="en-US" altLang="en-US" sz="2400" i="1" smtClean="0">
                                <a:solidFill>
                                  <a:schemeClr val="bg1"/>
                                </a:solidFill>
                                <a:latin typeface="Cambria Math" panose="02040503050406030204" pitchFamily="18" charset="0"/>
                              </a:rPr>
                              <m:t> </m:t>
                            </m:r>
                            <m:r>
                              <a:rPr lang="en-US" altLang="en-US" sz="2400" i="1" smtClean="0">
                                <a:solidFill>
                                  <a:schemeClr val="bg1"/>
                                </a:solidFill>
                                <a:latin typeface="Cambria Math" panose="02040503050406030204" pitchFamily="18" charset="0"/>
                              </a:rPr>
                              <m:t>𝑁𝑒𝑡𝑤𝑜𝑟𝑘</m:t>
                            </m:r>
                            <m:r>
                              <a:rPr lang="en-US" altLang="en-US" sz="2400" i="1" smtClean="0">
                                <a:solidFill>
                                  <a:schemeClr val="bg1"/>
                                </a:solidFill>
                                <a:latin typeface="Cambria Math" panose="02040503050406030204" pitchFamily="18" charset="0"/>
                              </a:rPr>
                              <m:t> </m:t>
                            </m:r>
                          </m:e>
                          <m:e>
                            <m:r>
                              <a:rPr lang="en-US" altLang="en-US" sz="2400" i="1" smtClean="0">
                                <a:solidFill>
                                  <a:schemeClr val="bg1"/>
                                </a:solidFill>
                                <a:latin typeface="Cambria Math" panose="02040503050406030204" pitchFamily="18" charset="0"/>
                              </a:rPr>
                              <m:t>𝐵𝑢𝑠𝑖𝑛𝑒𝑠𝑠</m:t>
                            </m:r>
                            <m:r>
                              <a:rPr lang="en-US" altLang="en-US" sz="2400" i="1" smtClean="0">
                                <a:solidFill>
                                  <a:schemeClr val="bg1"/>
                                </a:solidFill>
                                <a:latin typeface="Cambria Math" panose="02040503050406030204" pitchFamily="18" charset="0"/>
                              </a:rPr>
                              <m:t> </m:t>
                            </m:r>
                            <m:r>
                              <a:rPr lang="en-US" altLang="en-US" sz="2400" i="1" smtClean="0">
                                <a:solidFill>
                                  <a:schemeClr val="bg1"/>
                                </a:solidFill>
                                <a:latin typeface="Cambria Math" panose="02040503050406030204" pitchFamily="18" charset="0"/>
                              </a:rPr>
                              <m:t>𝐸𝑥𝑝𝑎𝑛𝑠𝑖𝑜𝑛</m:t>
                            </m:r>
                          </m:e>
                        </m:eqArr>
                      </m:e>
                    </m:d>
                  </m:oMath>
                </a14:m>
                <a:endParaRPr lang="en-US" altLang="en-US" sz="2400" dirty="0">
                  <a:solidFill>
                    <a:schemeClr val="bg1"/>
                  </a:solidFill>
                </a:endParaRPr>
              </a:p>
              <a:p>
                <a:endParaRPr lang="en-US" altLang="en-US" sz="2400" dirty="0">
                  <a:solidFill>
                    <a:schemeClr val="bg1"/>
                  </a:solidFill>
                </a:endParaRPr>
              </a:p>
            </p:txBody>
          </p:sp>
        </mc:Choice>
        <mc:Fallback xmlns="">
          <p:sp>
            <p:nvSpPr>
              <p:cNvPr id="14339" name="2 Marcador de contenido">
                <a:extLst>
                  <a:ext uri="{FF2B5EF4-FFF2-40B4-BE49-F238E27FC236}">
                    <a16:creationId xmlns:a16="http://schemas.microsoft.com/office/drawing/2014/main" id="{0B2CBA38-0099-6906-D765-D0194B8F0708}"/>
                  </a:ext>
                </a:extLst>
              </p:cNvPr>
              <p:cNvSpPr>
                <a:spLocks noGrp="1" noRot="1" noChangeAspect="1" noMove="1" noResize="1" noEditPoints="1" noAdjustHandles="1" noChangeArrowheads="1" noChangeShapeType="1" noTextEdit="1"/>
              </p:cNvSpPr>
              <p:nvPr>
                <p:ph idx="1"/>
              </p:nvPr>
            </p:nvSpPr>
            <p:spPr>
              <a:blipFill>
                <a:blip r:embed="rId2"/>
                <a:stretch>
                  <a:fillRect l="-963" b="-1078"/>
                </a:stretch>
              </a:blipFill>
            </p:spPr>
            <p:txBody>
              <a:bodyPr/>
              <a:lstStyle/>
              <a:p>
                <a:r>
                  <a:rPr lang="en-US">
                    <a:noFill/>
                  </a:rPr>
                  <a:t> </a:t>
                </a:r>
              </a:p>
            </p:txBody>
          </p:sp>
        </mc:Fallback>
      </mc:AlternateContent>
    </p:spTree>
    <p:extLst>
      <p:ext uri="{BB962C8B-B14F-4D97-AF65-F5344CB8AC3E}">
        <p14:creationId xmlns:p14="http://schemas.microsoft.com/office/powerpoint/2010/main" val="26416748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1 Título">
            <a:extLst>
              <a:ext uri="{FF2B5EF4-FFF2-40B4-BE49-F238E27FC236}">
                <a16:creationId xmlns:a16="http://schemas.microsoft.com/office/drawing/2014/main" id="{A0BA463E-34F1-0A95-4966-34E1D08D3036}"/>
              </a:ext>
            </a:extLst>
          </p:cNvPr>
          <p:cNvSpPr>
            <a:spLocks noGrp="1"/>
          </p:cNvSpPr>
          <p:nvPr>
            <p:ph type="title"/>
          </p:nvPr>
        </p:nvSpPr>
        <p:spPr/>
        <p:txBody>
          <a:bodyPr/>
          <a:lstStyle/>
          <a:p>
            <a:r>
              <a:rPr lang="en-US" altLang="en-US" dirty="0">
                <a:solidFill>
                  <a:schemeClr val="bg1"/>
                </a:solidFill>
              </a:rPr>
              <a:t>Applications</a:t>
            </a:r>
          </a:p>
        </p:txBody>
      </p:sp>
      <p:sp>
        <p:nvSpPr>
          <p:cNvPr id="14339" name="2 Marcador de contenido">
            <a:extLst>
              <a:ext uri="{FF2B5EF4-FFF2-40B4-BE49-F238E27FC236}">
                <a16:creationId xmlns:a16="http://schemas.microsoft.com/office/drawing/2014/main" id="{0B2CBA38-0099-6906-D765-D0194B8F0708}"/>
              </a:ext>
            </a:extLst>
          </p:cNvPr>
          <p:cNvSpPr>
            <a:spLocks noGrp="1"/>
          </p:cNvSpPr>
          <p:nvPr>
            <p:ph idx="1"/>
          </p:nvPr>
        </p:nvSpPr>
        <p:spPr/>
        <p:txBody>
          <a:bodyPr/>
          <a:lstStyle/>
          <a:p>
            <a:r>
              <a:rPr lang="en-US" altLang="en-US" sz="2800" dirty="0">
                <a:solidFill>
                  <a:srgbClr val="FF0000"/>
                </a:solidFill>
              </a:rPr>
              <a:t>The weather </a:t>
            </a:r>
            <a:r>
              <a:rPr lang="en-US" altLang="en-US" sz="2800" dirty="0">
                <a:solidFill>
                  <a:schemeClr val="bg1"/>
                </a:solidFill>
              </a:rPr>
              <a:t>: Can you predict weather of the next year?</a:t>
            </a:r>
          </a:p>
          <a:p>
            <a:r>
              <a:rPr lang="en-US" altLang="en-US" sz="2800" dirty="0">
                <a:solidFill>
                  <a:srgbClr val="FF0000"/>
                </a:solidFill>
              </a:rPr>
              <a:t>The stock market </a:t>
            </a:r>
            <a:r>
              <a:rPr lang="en-US" altLang="en-US" sz="2800" dirty="0">
                <a:solidFill>
                  <a:schemeClr val="bg1"/>
                </a:solidFill>
              </a:rPr>
              <a:t>: Can you predict exchange rates?</a:t>
            </a:r>
          </a:p>
          <a:p>
            <a:r>
              <a:rPr lang="en-US" altLang="en-US" sz="2800" dirty="0">
                <a:solidFill>
                  <a:srgbClr val="FF0000"/>
                </a:solidFill>
              </a:rPr>
              <a:t>Biology</a:t>
            </a:r>
            <a:r>
              <a:rPr lang="en-US" altLang="en-US" sz="2800" dirty="0">
                <a:solidFill>
                  <a:schemeClr val="bg1"/>
                </a:solidFill>
              </a:rPr>
              <a:t> :Can you predict how a virus is going to spread?</a:t>
            </a:r>
          </a:p>
          <a:p>
            <a:r>
              <a:rPr lang="en-US" altLang="en-US" sz="2800" dirty="0">
                <a:solidFill>
                  <a:srgbClr val="FF0000"/>
                </a:solidFill>
              </a:rPr>
              <a:t>Physics</a:t>
            </a:r>
            <a:r>
              <a:rPr lang="en-US" altLang="en-US" sz="2800" dirty="0">
                <a:solidFill>
                  <a:schemeClr val="bg1"/>
                </a:solidFill>
              </a:rPr>
              <a:t>: Can you predict the motion of gas in vacuum?</a:t>
            </a:r>
          </a:p>
          <a:p>
            <a:r>
              <a:rPr lang="en-US" altLang="en-US" sz="2800" dirty="0">
                <a:solidFill>
                  <a:srgbClr val="FF0000"/>
                </a:solidFill>
              </a:rPr>
              <a:t>Evolution of life</a:t>
            </a:r>
            <a:r>
              <a:rPr lang="en-US" altLang="en-US" sz="2800" dirty="0">
                <a:solidFill>
                  <a:schemeClr val="bg1"/>
                </a:solidFill>
              </a:rPr>
              <a:t>: small changes in the chemistry of the early Earth gives rise to life.</a:t>
            </a:r>
          </a:p>
          <a:p>
            <a:pPr marL="0" indent="0">
              <a:buNone/>
            </a:pPr>
            <a:endParaRPr lang="en-US" altLang="en-US" sz="2400" dirty="0">
              <a:solidFill>
                <a:schemeClr val="bg1"/>
              </a:solidFill>
            </a:endParaRPr>
          </a:p>
        </p:txBody>
      </p:sp>
    </p:spTree>
    <p:extLst>
      <p:ext uri="{BB962C8B-B14F-4D97-AF65-F5344CB8AC3E}">
        <p14:creationId xmlns:p14="http://schemas.microsoft.com/office/powerpoint/2010/main" val="22528561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1 Título">
            <a:extLst>
              <a:ext uri="{FF2B5EF4-FFF2-40B4-BE49-F238E27FC236}">
                <a16:creationId xmlns:a16="http://schemas.microsoft.com/office/drawing/2014/main" id="{A0BA463E-34F1-0A95-4966-34E1D08D3036}"/>
              </a:ext>
            </a:extLst>
          </p:cNvPr>
          <p:cNvSpPr>
            <a:spLocks noGrp="1"/>
          </p:cNvSpPr>
          <p:nvPr>
            <p:ph type="title"/>
          </p:nvPr>
        </p:nvSpPr>
        <p:spPr/>
        <p:txBody>
          <a:bodyPr/>
          <a:lstStyle/>
          <a:p>
            <a:r>
              <a:rPr lang="en-US" altLang="en-US" dirty="0">
                <a:solidFill>
                  <a:schemeClr val="bg1"/>
                </a:solidFill>
              </a:rPr>
              <a:t>Applications</a:t>
            </a:r>
          </a:p>
        </p:txBody>
      </p:sp>
      <p:sp>
        <p:nvSpPr>
          <p:cNvPr id="14339" name="2 Marcador de contenido">
            <a:extLst>
              <a:ext uri="{FF2B5EF4-FFF2-40B4-BE49-F238E27FC236}">
                <a16:creationId xmlns:a16="http://schemas.microsoft.com/office/drawing/2014/main" id="{0B2CBA38-0099-6906-D765-D0194B8F0708}"/>
              </a:ext>
            </a:extLst>
          </p:cNvPr>
          <p:cNvSpPr>
            <a:spLocks noGrp="1"/>
          </p:cNvSpPr>
          <p:nvPr>
            <p:ph idx="1"/>
          </p:nvPr>
        </p:nvSpPr>
        <p:spPr/>
        <p:txBody>
          <a:bodyPr/>
          <a:lstStyle/>
          <a:p>
            <a:r>
              <a:rPr lang="en-US" altLang="en-US" sz="2800" dirty="0">
                <a:solidFill>
                  <a:srgbClr val="FF0000"/>
                </a:solidFill>
              </a:rPr>
              <a:t>Psychology: </a:t>
            </a:r>
            <a:r>
              <a:rPr lang="en-US" altLang="en-US" sz="2800" dirty="0">
                <a:solidFill>
                  <a:schemeClr val="bg1"/>
                </a:solidFill>
              </a:rPr>
              <a:t>A small psychological fact in childhood can lead to problems or suicide in adolescence.</a:t>
            </a:r>
          </a:p>
          <a:p>
            <a:r>
              <a:rPr lang="en-US" altLang="en-US" sz="2800" dirty="0">
                <a:solidFill>
                  <a:srgbClr val="FF0000"/>
                </a:solidFill>
              </a:rPr>
              <a:t>Time travel</a:t>
            </a:r>
            <a:r>
              <a:rPr lang="en-US" altLang="en-US" sz="2800" dirty="0">
                <a:solidFill>
                  <a:schemeClr val="bg1"/>
                </a:solidFill>
              </a:rPr>
              <a:t>: he butterfly effect theory presents scenarios involving time travel with "what if" scenarios. This fact attracts Hollywood which is always searching for basis to build stories.</a:t>
            </a:r>
            <a:endParaRPr lang="en-US" altLang="en-US" sz="2400" dirty="0">
              <a:solidFill>
                <a:schemeClr val="bg1"/>
              </a:solidFill>
            </a:endParaRPr>
          </a:p>
        </p:txBody>
      </p:sp>
    </p:spTree>
    <p:extLst>
      <p:ext uri="{BB962C8B-B14F-4D97-AF65-F5344CB8AC3E}">
        <p14:creationId xmlns:p14="http://schemas.microsoft.com/office/powerpoint/2010/main" val="9959933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1 Título">
            <a:extLst>
              <a:ext uri="{FF2B5EF4-FFF2-40B4-BE49-F238E27FC236}">
                <a16:creationId xmlns:a16="http://schemas.microsoft.com/office/drawing/2014/main" id="{A0BA463E-34F1-0A95-4966-34E1D08D3036}"/>
              </a:ext>
            </a:extLst>
          </p:cNvPr>
          <p:cNvSpPr>
            <a:spLocks noGrp="1"/>
          </p:cNvSpPr>
          <p:nvPr>
            <p:ph type="title"/>
          </p:nvPr>
        </p:nvSpPr>
        <p:spPr/>
        <p:txBody>
          <a:bodyPr/>
          <a:lstStyle/>
          <a:p>
            <a:r>
              <a:rPr lang="en-US" altLang="en-US" dirty="0">
                <a:solidFill>
                  <a:schemeClr val="bg1"/>
                </a:solidFill>
              </a:rPr>
              <a:t>Applications</a:t>
            </a:r>
          </a:p>
        </p:txBody>
      </p:sp>
      <p:sp>
        <p:nvSpPr>
          <p:cNvPr id="14339" name="2 Marcador de contenido">
            <a:extLst>
              <a:ext uri="{FF2B5EF4-FFF2-40B4-BE49-F238E27FC236}">
                <a16:creationId xmlns:a16="http://schemas.microsoft.com/office/drawing/2014/main" id="{0B2CBA38-0099-6906-D765-D0194B8F0708}"/>
              </a:ext>
            </a:extLst>
          </p:cNvPr>
          <p:cNvSpPr>
            <a:spLocks noGrp="1"/>
          </p:cNvSpPr>
          <p:nvPr>
            <p:ph idx="1"/>
          </p:nvPr>
        </p:nvSpPr>
        <p:spPr/>
        <p:txBody>
          <a:bodyPr/>
          <a:lstStyle/>
          <a:p>
            <a:r>
              <a:rPr lang="en-US" altLang="en-US" sz="2400" dirty="0">
                <a:solidFill>
                  <a:srgbClr val="FF0000"/>
                </a:solidFill>
              </a:rPr>
              <a:t>Highway traffic Jams </a:t>
            </a:r>
            <a:r>
              <a:rPr lang="en-US" altLang="en-US" sz="2400" dirty="0">
                <a:solidFill>
                  <a:schemeClr val="bg1"/>
                </a:solidFill>
              </a:rPr>
              <a:t>: </a:t>
            </a:r>
            <a:r>
              <a:rPr lang="en-US" altLang="en-US" sz="2200" dirty="0">
                <a:solidFill>
                  <a:schemeClr val="bg1"/>
                </a:solidFill>
              </a:rPr>
              <a:t>Unpredictable and very complex system.</a:t>
            </a:r>
            <a:endParaRPr lang="en-US" altLang="en-US" sz="2400" dirty="0">
              <a:solidFill>
                <a:schemeClr val="bg1"/>
              </a:solidFill>
            </a:endParaRPr>
          </a:p>
          <a:p>
            <a:r>
              <a:rPr lang="en-US" altLang="en-US" sz="2400" dirty="0">
                <a:solidFill>
                  <a:srgbClr val="FF0000"/>
                </a:solidFill>
                <a:hlinkClick r:id="rId2">
                  <a:extLst>
                    <a:ext uri="{A12FA001-AC4F-418D-AE19-62706E023703}">
                      <ahyp:hlinkClr xmlns:ahyp="http://schemas.microsoft.com/office/drawing/2018/hyperlinkcolor" val="tx"/>
                    </a:ext>
                  </a:extLst>
                </a:hlinkClick>
              </a:rPr>
              <a:t>Fractals</a:t>
            </a:r>
            <a:r>
              <a:rPr lang="en-US" altLang="en-US" sz="2400" dirty="0">
                <a:solidFill>
                  <a:schemeClr val="bg1"/>
                </a:solidFill>
              </a:rPr>
              <a:t> : Even art has been touched with the chaos theory</a:t>
            </a:r>
          </a:p>
          <a:p>
            <a:r>
              <a:rPr lang="en-US" altLang="en-US" sz="2400" dirty="0">
                <a:solidFill>
                  <a:srgbClr val="FF0000"/>
                </a:solidFill>
              </a:rPr>
              <a:t>Aviation safety</a:t>
            </a:r>
            <a:r>
              <a:rPr lang="en-US" altLang="en-US" sz="2400" dirty="0">
                <a:solidFill>
                  <a:schemeClr val="bg1"/>
                </a:solidFill>
              </a:rPr>
              <a:t>:</a:t>
            </a:r>
          </a:p>
          <a:p>
            <a:pPr marL="0" indent="0">
              <a:buNone/>
            </a:pPr>
            <a:endParaRPr lang="en-US" altLang="en-US" sz="2400" dirty="0">
              <a:solidFill>
                <a:schemeClr val="bg1"/>
              </a:solidFill>
            </a:endParaRPr>
          </a:p>
        </p:txBody>
      </p:sp>
      <p:pic>
        <p:nvPicPr>
          <p:cNvPr id="3" name="Picture 2">
            <a:extLst>
              <a:ext uri="{FF2B5EF4-FFF2-40B4-BE49-F238E27FC236}">
                <a16:creationId xmlns:a16="http://schemas.microsoft.com/office/drawing/2014/main" id="{D0633685-21CB-1275-39EC-A03F90ED5AFD}"/>
              </a:ext>
            </a:extLst>
          </p:cNvPr>
          <p:cNvPicPr>
            <a:picLocks noChangeAspect="1"/>
          </p:cNvPicPr>
          <p:nvPr/>
        </p:nvPicPr>
        <p:blipFill rotWithShape="1">
          <a:blip r:embed="rId3"/>
          <a:srcRect l="4856" r="19396" b="10638"/>
          <a:stretch/>
        </p:blipFill>
        <p:spPr>
          <a:xfrm>
            <a:off x="1331640" y="2996952"/>
            <a:ext cx="6284165" cy="3383781"/>
          </a:xfrm>
          <a:prstGeom prst="rect">
            <a:avLst/>
          </a:prstGeom>
        </p:spPr>
      </p:pic>
    </p:spTree>
    <p:extLst>
      <p:ext uri="{BB962C8B-B14F-4D97-AF65-F5344CB8AC3E}">
        <p14:creationId xmlns:p14="http://schemas.microsoft.com/office/powerpoint/2010/main" val="24418204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1 Título">
            <a:extLst>
              <a:ext uri="{FF2B5EF4-FFF2-40B4-BE49-F238E27FC236}">
                <a16:creationId xmlns:a16="http://schemas.microsoft.com/office/drawing/2014/main" id="{A0BA463E-34F1-0A95-4966-34E1D08D3036}"/>
              </a:ext>
            </a:extLst>
          </p:cNvPr>
          <p:cNvSpPr>
            <a:spLocks noGrp="1"/>
          </p:cNvSpPr>
          <p:nvPr>
            <p:ph type="title"/>
          </p:nvPr>
        </p:nvSpPr>
        <p:spPr/>
        <p:txBody>
          <a:bodyPr/>
          <a:lstStyle/>
          <a:p>
            <a:r>
              <a:rPr lang="en-US" altLang="en-US" dirty="0">
                <a:solidFill>
                  <a:schemeClr val="bg1"/>
                </a:solidFill>
              </a:rPr>
              <a:t>Quotes Inspired from the theory</a:t>
            </a:r>
          </a:p>
        </p:txBody>
      </p:sp>
      <p:sp>
        <p:nvSpPr>
          <p:cNvPr id="14339" name="2 Marcador de contenido">
            <a:extLst>
              <a:ext uri="{FF2B5EF4-FFF2-40B4-BE49-F238E27FC236}">
                <a16:creationId xmlns:a16="http://schemas.microsoft.com/office/drawing/2014/main" id="{0B2CBA38-0099-6906-D765-D0194B8F0708}"/>
              </a:ext>
            </a:extLst>
          </p:cNvPr>
          <p:cNvSpPr>
            <a:spLocks noGrp="1"/>
          </p:cNvSpPr>
          <p:nvPr>
            <p:ph idx="1"/>
          </p:nvPr>
        </p:nvSpPr>
        <p:spPr/>
        <p:txBody>
          <a:bodyPr/>
          <a:lstStyle/>
          <a:p>
            <a:r>
              <a:rPr lang="en-US" altLang="en-US" sz="2400" dirty="0">
                <a:solidFill>
                  <a:schemeClr val="bg1"/>
                </a:solidFill>
              </a:rPr>
              <a:t>You can stay at home and be happily introspective or you can make the choice, step out, and be the Butterfly that begins the tempest that changes the world. (John Sanford)</a:t>
            </a:r>
          </a:p>
          <a:p>
            <a:endParaRPr lang="en-US" altLang="en-US" sz="2400" dirty="0">
              <a:solidFill>
                <a:schemeClr val="bg1"/>
              </a:solidFill>
            </a:endParaRPr>
          </a:p>
          <a:p>
            <a:r>
              <a:rPr lang="en-US" altLang="en-US" sz="2400" dirty="0">
                <a:solidFill>
                  <a:schemeClr val="bg1"/>
                </a:solidFill>
              </a:rPr>
              <a:t>Sometimes it's the smallest decisions that can change your life forever. (Keri Russell)</a:t>
            </a:r>
          </a:p>
          <a:p>
            <a:pPr marL="0" indent="0">
              <a:buNone/>
            </a:pPr>
            <a:endParaRPr lang="en-US" altLang="en-US" sz="2400" dirty="0">
              <a:solidFill>
                <a:schemeClr val="bg1"/>
              </a:solidFill>
            </a:endParaRPr>
          </a:p>
          <a:p>
            <a:pPr marL="0" indent="0">
              <a:buNone/>
            </a:pPr>
            <a:endParaRPr lang="en-US" altLang="en-US" sz="2400" dirty="0">
              <a:solidFill>
                <a:schemeClr val="bg1"/>
              </a:solidFill>
            </a:endParaRPr>
          </a:p>
          <a:p>
            <a:r>
              <a:rPr lang="en-US" altLang="en-US" sz="2400" dirty="0">
                <a:solidFill>
                  <a:schemeClr val="bg1"/>
                </a:solidFill>
              </a:rPr>
              <a:t>Everything we do affects other people.</a:t>
            </a:r>
          </a:p>
          <a:p>
            <a:endParaRPr lang="en-US" altLang="en-US" sz="2400" dirty="0">
              <a:solidFill>
                <a:schemeClr val="bg1"/>
              </a:solidFill>
            </a:endParaRPr>
          </a:p>
        </p:txBody>
      </p:sp>
    </p:spTree>
    <p:extLst>
      <p:ext uri="{BB962C8B-B14F-4D97-AF65-F5344CB8AC3E}">
        <p14:creationId xmlns:p14="http://schemas.microsoft.com/office/powerpoint/2010/main" val="5337272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1 Título">
            <a:extLst>
              <a:ext uri="{FF2B5EF4-FFF2-40B4-BE49-F238E27FC236}">
                <a16:creationId xmlns:a16="http://schemas.microsoft.com/office/drawing/2014/main" id="{A0BA463E-34F1-0A95-4966-34E1D08D3036}"/>
              </a:ext>
            </a:extLst>
          </p:cNvPr>
          <p:cNvSpPr>
            <a:spLocks noGrp="1"/>
          </p:cNvSpPr>
          <p:nvPr>
            <p:ph type="title"/>
          </p:nvPr>
        </p:nvSpPr>
        <p:spPr/>
        <p:txBody>
          <a:bodyPr/>
          <a:lstStyle/>
          <a:p>
            <a:r>
              <a:rPr lang="en-US" altLang="en-US" dirty="0">
                <a:solidFill>
                  <a:schemeClr val="bg1"/>
                </a:solidFill>
              </a:rPr>
              <a:t>Introduction</a:t>
            </a:r>
          </a:p>
        </p:txBody>
      </p:sp>
      <p:pic>
        <p:nvPicPr>
          <p:cNvPr id="47108" name="Picture 4" descr="Is This A Pigeon Meme - Imgflip">
            <a:extLst>
              <a:ext uri="{FF2B5EF4-FFF2-40B4-BE49-F238E27FC236}">
                <a16:creationId xmlns:a16="http://schemas.microsoft.com/office/drawing/2014/main" id="{665B6508-2331-96D6-977E-DE306FCEA0C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2570844"/>
            <a:ext cx="4404205" cy="3958209"/>
          </a:xfrm>
          <a:prstGeom prst="rect">
            <a:avLst/>
          </a:prstGeom>
          <a:noFill/>
          <a:extLst>
            <a:ext uri="{909E8E84-426E-40DD-AFC4-6F175D3DCCD1}">
              <a14:hiddenFill xmlns:a14="http://schemas.microsoft.com/office/drawing/2010/main">
                <a:solidFill>
                  <a:srgbClr val="FFFFFF"/>
                </a:solidFill>
              </a14:hiddenFill>
            </a:ext>
          </a:extLst>
        </p:spPr>
      </p:pic>
      <p:pic>
        <p:nvPicPr>
          <p:cNvPr id="47110" name="Picture 6" descr="Title - Meme by Xkylaar :) Memedroid">
            <a:extLst>
              <a:ext uri="{FF2B5EF4-FFF2-40B4-BE49-F238E27FC236}">
                <a16:creationId xmlns:a16="http://schemas.microsoft.com/office/drawing/2014/main" id="{C40FB4A1-2E00-0858-5C9C-1CB1E2991F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8613" y="2432768"/>
            <a:ext cx="4067944" cy="423436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E1915D7-4883-B321-2CFE-A0C5D294FA05}"/>
              </a:ext>
            </a:extLst>
          </p:cNvPr>
          <p:cNvSpPr txBox="1"/>
          <p:nvPr/>
        </p:nvSpPr>
        <p:spPr>
          <a:xfrm>
            <a:off x="323528" y="1325039"/>
            <a:ext cx="7715200" cy="923330"/>
          </a:xfrm>
          <a:prstGeom prst="rect">
            <a:avLst/>
          </a:prstGeom>
          <a:noFill/>
        </p:spPr>
        <p:txBody>
          <a:bodyPr wrap="square" rtlCol="0">
            <a:spAutoFit/>
          </a:bodyPr>
          <a:lstStyle/>
          <a:p>
            <a:r>
              <a:rPr lang="en-US" dirty="0">
                <a:solidFill>
                  <a:schemeClr val="bg1"/>
                </a:solidFill>
              </a:rPr>
              <a:t>Butterfly Effect :</a:t>
            </a:r>
          </a:p>
          <a:p>
            <a:r>
              <a:rPr lang="en-US" dirty="0">
                <a:solidFill>
                  <a:schemeClr val="bg1"/>
                </a:solidFill>
              </a:rPr>
              <a:t>It suggests that something as tiny as the flap of a butterfly's wings in Brazil, could trigger a tornado.</a:t>
            </a:r>
          </a:p>
        </p:txBody>
      </p:sp>
    </p:spTree>
    <p:extLst>
      <p:ext uri="{BB962C8B-B14F-4D97-AF65-F5344CB8AC3E}">
        <p14:creationId xmlns:p14="http://schemas.microsoft.com/office/powerpoint/2010/main" val="6187518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1 Título">
            <a:extLst>
              <a:ext uri="{FF2B5EF4-FFF2-40B4-BE49-F238E27FC236}">
                <a16:creationId xmlns:a16="http://schemas.microsoft.com/office/drawing/2014/main" id="{A0BA463E-34F1-0A95-4966-34E1D08D3036}"/>
              </a:ext>
            </a:extLst>
          </p:cNvPr>
          <p:cNvSpPr>
            <a:spLocks noGrp="1"/>
          </p:cNvSpPr>
          <p:nvPr>
            <p:ph type="title"/>
          </p:nvPr>
        </p:nvSpPr>
        <p:spPr/>
        <p:txBody>
          <a:bodyPr/>
          <a:lstStyle/>
          <a:p>
            <a:r>
              <a:rPr lang="en-US" altLang="en-US" dirty="0">
                <a:solidFill>
                  <a:schemeClr val="bg1"/>
                </a:solidFill>
              </a:rPr>
              <a:t>Movies:</a:t>
            </a:r>
          </a:p>
        </p:txBody>
      </p:sp>
      <p:pic>
        <p:nvPicPr>
          <p:cNvPr id="3" name="Content Placeholder 2">
            <a:extLst>
              <a:ext uri="{FF2B5EF4-FFF2-40B4-BE49-F238E27FC236}">
                <a16:creationId xmlns:a16="http://schemas.microsoft.com/office/drawing/2014/main" id="{99066259-0F4A-6439-2FC7-1FC58852095B}"/>
              </a:ext>
            </a:extLst>
          </p:cNvPr>
          <p:cNvPicPr>
            <a:picLocks noGrp="1" noChangeAspect="1"/>
          </p:cNvPicPr>
          <p:nvPr>
            <p:ph idx="1"/>
          </p:nvPr>
        </p:nvPicPr>
        <p:blipFill>
          <a:blip r:embed="rId2"/>
          <a:stretch>
            <a:fillRect/>
          </a:stretch>
        </p:blipFill>
        <p:spPr>
          <a:xfrm>
            <a:off x="1276200" y="1404667"/>
            <a:ext cx="1622738" cy="2412460"/>
          </a:xfrm>
        </p:spPr>
      </p:pic>
      <p:pic>
        <p:nvPicPr>
          <p:cNvPr id="5" name="Picture 4">
            <a:extLst>
              <a:ext uri="{FF2B5EF4-FFF2-40B4-BE49-F238E27FC236}">
                <a16:creationId xmlns:a16="http://schemas.microsoft.com/office/drawing/2014/main" id="{83187E84-1072-1B38-4ADC-70DB5FCA2038}"/>
              </a:ext>
            </a:extLst>
          </p:cNvPr>
          <p:cNvPicPr>
            <a:picLocks noChangeAspect="1"/>
          </p:cNvPicPr>
          <p:nvPr/>
        </p:nvPicPr>
        <p:blipFill>
          <a:blip r:embed="rId3"/>
          <a:stretch>
            <a:fillRect/>
          </a:stretch>
        </p:blipFill>
        <p:spPr>
          <a:xfrm>
            <a:off x="3723987" y="1413280"/>
            <a:ext cx="1700011" cy="2399489"/>
          </a:xfrm>
          <a:prstGeom prst="rect">
            <a:avLst/>
          </a:prstGeom>
        </p:spPr>
      </p:pic>
      <p:pic>
        <p:nvPicPr>
          <p:cNvPr id="7" name="Picture 6">
            <a:extLst>
              <a:ext uri="{FF2B5EF4-FFF2-40B4-BE49-F238E27FC236}">
                <a16:creationId xmlns:a16="http://schemas.microsoft.com/office/drawing/2014/main" id="{2808D5ED-0713-9BBB-4340-73D52222058B}"/>
              </a:ext>
            </a:extLst>
          </p:cNvPr>
          <p:cNvPicPr>
            <a:picLocks noChangeAspect="1"/>
          </p:cNvPicPr>
          <p:nvPr/>
        </p:nvPicPr>
        <p:blipFill>
          <a:blip r:embed="rId4"/>
          <a:stretch>
            <a:fillRect/>
          </a:stretch>
        </p:blipFill>
        <p:spPr>
          <a:xfrm>
            <a:off x="6245061" y="1408921"/>
            <a:ext cx="1571223" cy="2399489"/>
          </a:xfrm>
          <a:prstGeom prst="rect">
            <a:avLst/>
          </a:prstGeom>
        </p:spPr>
      </p:pic>
      <p:pic>
        <p:nvPicPr>
          <p:cNvPr id="11" name="Picture 10">
            <a:extLst>
              <a:ext uri="{FF2B5EF4-FFF2-40B4-BE49-F238E27FC236}">
                <a16:creationId xmlns:a16="http://schemas.microsoft.com/office/drawing/2014/main" id="{171CC5AE-7135-3795-B5A4-649350711209}"/>
              </a:ext>
            </a:extLst>
          </p:cNvPr>
          <p:cNvPicPr>
            <a:picLocks noChangeAspect="1"/>
          </p:cNvPicPr>
          <p:nvPr/>
        </p:nvPicPr>
        <p:blipFill>
          <a:blip r:embed="rId5"/>
          <a:stretch>
            <a:fillRect/>
          </a:stretch>
        </p:blipFill>
        <p:spPr>
          <a:xfrm>
            <a:off x="5014086" y="4000399"/>
            <a:ext cx="1751527" cy="2405974"/>
          </a:xfrm>
          <a:prstGeom prst="rect">
            <a:avLst/>
          </a:prstGeom>
        </p:spPr>
      </p:pic>
      <p:pic>
        <p:nvPicPr>
          <p:cNvPr id="13" name="Picture 12">
            <a:extLst>
              <a:ext uri="{FF2B5EF4-FFF2-40B4-BE49-F238E27FC236}">
                <a16:creationId xmlns:a16="http://schemas.microsoft.com/office/drawing/2014/main" id="{49FBD28F-EC20-659B-0413-FD48A6FF0126}"/>
              </a:ext>
            </a:extLst>
          </p:cNvPr>
          <p:cNvPicPr>
            <a:picLocks noChangeAspect="1"/>
          </p:cNvPicPr>
          <p:nvPr/>
        </p:nvPicPr>
        <p:blipFill>
          <a:blip r:embed="rId6"/>
          <a:stretch>
            <a:fillRect/>
          </a:stretch>
        </p:blipFill>
        <p:spPr>
          <a:xfrm>
            <a:off x="2267744" y="4110645"/>
            <a:ext cx="1725769" cy="2185481"/>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1 Título">
            <a:extLst>
              <a:ext uri="{FF2B5EF4-FFF2-40B4-BE49-F238E27FC236}">
                <a16:creationId xmlns:a16="http://schemas.microsoft.com/office/drawing/2014/main" id="{A0BA463E-34F1-0A95-4966-34E1D08D3036}"/>
              </a:ext>
            </a:extLst>
          </p:cNvPr>
          <p:cNvSpPr>
            <a:spLocks noGrp="1"/>
          </p:cNvSpPr>
          <p:nvPr>
            <p:ph type="title"/>
          </p:nvPr>
        </p:nvSpPr>
        <p:spPr/>
        <p:txBody>
          <a:bodyPr/>
          <a:lstStyle/>
          <a:p>
            <a:r>
              <a:rPr lang="en-US" altLang="en-US" dirty="0">
                <a:solidFill>
                  <a:schemeClr val="bg1"/>
                </a:solidFill>
              </a:rPr>
              <a:t>Magazine:</a:t>
            </a:r>
          </a:p>
        </p:txBody>
      </p:sp>
      <p:pic>
        <p:nvPicPr>
          <p:cNvPr id="17" name="Picture 16">
            <a:extLst>
              <a:ext uri="{FF2B5EF4-FFF2-40B4-BE49-F238E27FC236}">
                <a16:creationId xmlns:a16="http://schemas.microsoft.com/office/drawing/2014/main" id="{537F6449-C122-65F6-BA15-E567EFE1158D}"/>
              </a:ext>
            </a:extLst>
          </p:cNvPr>
          <p:cNvPicPr>
            <a:picLocks noChangeAspect="1"/>
          </p:cNvPicPr>
          <p:nvPr/>
        </p:nvPicPr>
        <p:blipFill>
          <a:blip r:embed="rId2"/>
          <a:stretch>
            <a:fillRect/>
          </a:stretch>
        </p:blipFill>
        <p:spPr>
          <a:xfrm>
            <a:off x="3131373" y="1945231"/>
            <a:ext cx="2881253" cy="3948881"/>
          </a:xfrm>
          <a:prstGeom prst="rect">
            <a:avLst/>
          </a:prstGeom>
        </p:spPr>
      </p:pic>
      <p:pic>
        <p:nvPicPr>
          <p:cNvPr id="19" name="Picture 18">
            <a:extLst>
              <a:ext uri="{FF2B5EF4-FFF2-40B4-BE49-F238E27FC236}">
                <a16:creationId xmlns:a16="http://schemas.microsoft.com/office/drawing/2014/main" id="{167A7234-CF3A-6386-E399-057D5549126A}"/>
              </a:ext>
            </a:extLst>
          </p:cNvPr>
          <p:cNvPicPr>
            <a:picLocks noChangeAspect="1"/>
          </p:cNvPicPr>
          <p:nvPr/>
        </p:nvPicPr>
        <p:blipFill>
          <a:blip r:embed="rId3"/>
          <a:stretch>
            <a:fillRect/>
          </a:stretch>
        </p:blipFill>
        <p:spPr>
          <a:xfrm>
            <a:off x="205523" y="1924948"/>
            <a:ext cx="2863785" cy="3948881"/>
          </a:xfrm>
          <a:prstGeom prst="rect">
            <a:avLst/>
          </a:prstGeom>
        </p:spPr>
      </p:pic>
      <p:pic>
        <p:nvPicPr>
          <p:cNvPr id="21" name="Picture 20">
            <a:extLst>
              <a:ext uri="{FF2B5EF4-FFF2-40B4-BE49-F238E27FC236}">
                <a16:creationId xmlns:a16="http://schemas.microsoft.com/office/drawing/2014/main" id="{F47980A6-078D-853F-F1F5-E90D10EBD09B}"/>
              </a:ext>
            </a:extLst>
          </p:cNvPr>
          <p:cNvPicPr>
            <a:picLocks noChangeAspect="1"/>
          </p:cNvPicPr>
          <p:nvPr/>
        </p:nvPicPr>
        <p:blipFill>
          <a:blip r:embed="rId4"/>
          <a:stretch>
            <a:fillRect/>
          </a:stretch>
        </p:blipFill>
        <p:spPr>
          <a:xfrm>
            <a:off x="6122568" y="1945231"/>
            <a:ext cx="2923014" cy="3951923"/>
          </a:xfrm>
          <a:prstGeom prst="rect">
            <a:avLst/>
          </a:prstGeom>
        </p:spPr>
      </p:pic>
    </p:spTree>
    <p:extLst>
      <p:ext uri="{BB962C8B-B14F-4D97-AF65-F5344CB8AC3E}">
        <p14:creationId xmlns:p14="http://schemas.microsoft.com/office/powerpoint/2010/main" val="24564846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A45C33-0D3D-440D-85AF-2E6FBFB50B84}"/>
              </a:ext>
            </a:extLst>
          </p:cNvPr>
          <p:cNvSpPr>
            <a:spLocks noGrp="1"/>
          </p:cNvSpPr>
          <p:nvPr>
            <p:ph idx="1"/>
          </p:nvPr>
        </p:nvSpPr>
        <p:spPr>
          <a:xfrm>
            <a:off x="395536" y="620688"/>
            <a:ext cx="8229600" cy="4525963"/>
          </a:xfrm>
        </p:spPr>
        <p:txBody>
          <a:bodyPr/>
          <a:lstStyle/>
          <a:p>
            <a:pPr marL="0" indent="0">
              <a:buNone/>
            </a:pPr>
            <a:r>
              <a:rPr lang="en-US" sz="6600" b="1" i="1" dirty="0">
                <a:solidFill>
                  <a:schemeClr val="bg1"/>
                </a:solidFill>
              </a:rPr>
              <a:t>Thanks for your attention !!!</a:t>
            </a:r>
          </a:p>
          <a:p>
            <a:pPr marL="0" indent="0">
              <a:buNone/>
            </a:pPr>
            <a:r>
              <a:rPr lang="en-US" sz="2500" b="1" i="1" dirty="0" err="1">
                <a:solidFill>
                  <a:schemeClr val="bg1"/>
                </a:solidFill>
              </a:rPr>
              <a:t>M.Mashreghi</a:t>
            </a:r>
            <a:endParaRPr lang="en-US" sz="2500" b="1" i="1" dirty="0">
              <a:solidFill>
                <a:schemeClr val="bg1"/>
              </a:solidFill>
            </a:endParaRPr>
          </a:p>
        </p:txBody>
      </p:sp>
    </p:spTree>
    <p:extLst>
      <p:ext uri="{BB962C8B-B14F-4D97-AF65-F5344CB8AC3E}">
        <p14:creationId xmlns:p14="http://schemas.microsoft.com/office/powerpoint/2010/main" val="527756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1 Título">
            <a:extLst>
              <a:ext uri="{FF2B5EF4-FFF2-40B4-BE49-F238E27FC236}">
                <a16:creationId xmlns:a16="http://schemas.microsoft.com/office/drawing/2014/main" id="{A0BA463E-34F1-0A95-4966-34E1D08D3036}"/>
              </a:ext>
            </a:extLst>
          </p:cNvPr>
          <p:cNvSpPr>
            <a:spLocks noGrp="1"/>
          </p:cNvSpPr>
          <p:nvPr>
            <p:ph type="title"/>
          </p:nvPr>
        </p:nvSpPr>
        <p:spPr/>
        <p:txBody>
          <a:bodyPr/>
          <a:lstStyle/>
          <a:p>
            <a:r>
              <a:rPr lang="en-US" altLang="en-US" dirty="0">
                <a:solidFill>
                  <a:schemeClr val="bg1"/>
                </a:solidFill>
              </a:rPr>
              <a:t>Introduction </a:t>
            </a:r>
          </a:p>
        </p:txBody>
      </p:sp>
      <p:sp>
        <p:nvSpPr>
          <p:cNvPr id="14339" name="2 Marcador de contenido">
            <a:extLst>
              <a:ext uri="{FF2B5EF4-FFF2-40B4-BE49-F238E27FC236}">
                <a16:creationId xmlns:a16="http://schemas.microsoft.com/office/drawing/2014/main" id="{0B2CBA38-0099-6906-D765-D0194B8F0708}"/>
              </a:ext>
            </a:extLst>
          </p:cNvPr>
          <p:cNvSpPr>
            <a:spLocks noGrp="1"/>
          </p:cNvSpPr>
          <p:nvPr>
            <p:ph idx="1"/>
          </p:nvPr>
        </p:nvSpPr>
        <p:spPr/>
        <p:txBody>
          <a:bodyPr/>
          <a:lstStyle/>
          <a:p>
            <a:r>
              <a:rPr lang="en-US" altLang="en-US" sz="2400" dirty="0">
                <a:solidFill>
                  <a:schemeClr val="bg1"/>
                </a:solidFill>
              </a:rPr>
              <a:t>Every day we </a:t>
            </a:r>
            <a:r>
              <a:rPr lang="en-US" altLang="en-US" sz="2400" dirty="0">
                <a:solidFill>
                  <a:srgbClr val="FFFF00"/>
                </a:solidFill>
              </a:rPr>
              <a:t>experience</a:t>
            </a:r>
            <a:r>
              <a:rPr lang="en-US" altLang="en-US" sz="2400" dirty="0">
                <a:solidFill>
                  <a:schemeClr val="bg1"/>
                </a:solidFill>
              </a:rPr>
              <a:t> things that seem to us </a:t>
            </a:r>
            <a:r>
              <a:rPr lang="en-US" altLang="en-US" sz="2400" dirty="0">
                <a:solidFill>
                  <a:srgbClr val="FF0000"/>
                </a:solidFill>
              </a:rPr>
              <a:t>random</a:t>
            </a:r>
            <a:r>
              <a:rPr lang="en-US" altLang="en-US" sz="2400" dirty="0">
                <a:solidFill>
                  <a:schemeClr val="bg1"/>
                </a:solidFill>
              </a:rPr>
              <a:t>, </a:t>
            </a:r>
            <a:r>
              <a:rPr lang="en-US" altLang="en-US" sz="2400" dirty="0">
                <a:solidFill>
                  <a:srgbClr val="FF0000"/>
                </a:solidFill>
              </a:rPr>
              <a:t>chaotic</a:t>
            </a:r>
            <a:r>
              <a:rPr lang="en-US" altLang="en-US" sz="2400" dirty="0">
                <a:solidFill>
                  <a:schemeClr val="bg1"/>
                </a:solidFill>
              </a:rPr>
              <a:t> and </a:t>
            </a:r>
            <a:r>
              <a:rPr lang="en-US" altLang="en-US" sz="2400" dirty="0">
                <a:solidFill>
                  <a:srgbClr val="FF0000"/>
                </a:solidFill>
              </a:rPr>
              <a:t>unpredictable</a:t>
            </a:r>
            <a:r>
              <a:rPr lang="en-US" altLang="en-US" sz="2400" dirty="0">
                <a:solidFill>
                  <a:schemeClr val="bg1"/>
                </a:solidFill>
              </a:rPr>
              <a:t>.</a:t>
            </a:r>
          </a:p>
          <a:p>
            <a:r>
              <a:rPr lang="en-US" altLang="en-US" sz="2400" dirty="0">
                <a:solidFill>
                  <a:schemeClr val="bg1"/>
                </a:solidFill>
              </a:rPr>
              <a:t>From flipping a coin, to rolling a dice , playing the lottery , even trying guess the weather.</a:t>
            </a:r>
          </a:p>
          <a:p>
            <a:pPr marL="0" indent="0">
              <a:buNone/>
            </a:pPr>
            <a:endParaRPr lang="en-US" altLang="en-US" sz="2400" dirty="0">
              <a:solidFill>
                <a:schemeClr val="bg1"/>
              </a:solidFill>
            </a:endParaRPr>
          </a:p>
          <a:p>
            <a:endParaRPr lang="en-US" altLang="en-US" sz="2400" dirty="0">
              <a:solidFill>
                <a:schemeClr val="bg1"/>
              </a:solidFill>
            </a:endParaRPr>
          </a:p>
          <a:p>
            <a:endParaRPr lang="en-US" altLang="en-US" sz="2400" dirty="0">
              <a:solidFill>
                <a:schemeClr val="bg1"/>
              </a:solidFill>
            </a:endParaRPr>
          </a:p>
          <a:p>
            <a:endParaRPr lang="en-US" altLang="en-US" sz="2400" dirty="0">
              <a:solidFill>
                <a:schemeClr val="bg1"/>
              </a:solidFill>
            </a:endParaRPr>
          </a:p>
          <a:p>
            <a:endParaRPr lang="en-US" altLang="en-US" sz="2400" dirty="0">
              <a:solidFill>
                <a:schemeClr val="bg1"/>
              </a:solidFill>
            </a:endParaRPr>
          </a:p>
        </p:txBody>
      </p:sp>
      <p:pic>
        <p:nvPicPr>
          <p:cNvPr id="28678" name="Picture 6">
            <a:extLst>
              <a:ext uri="{FF2B5EF4-FFF2-40B4-BE49-F238E27FC236}">
                <a16:creationId xmlns:a16="http://schemas.microsoft.com/office/drawing/2014/main" id="{95720F82-56C2-2F5F-44E8-457BC9C622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3645024"/>
            <a:ext cx="1738536" cy="2261313"/>
          </a:xfrm>
          <a:prstGeom prst="rect">
            <a:avLst/>
          </a:prstGeom>
          <a:noFill/>
          <a:extLst>
            <a:ext uri="{909E8E84-426E-40DD-AFC4-6F175D3DCCD1}">
              <a14:hiddenFill xmlns:a14="http://schemas.microsoft.com/office/drawing/2010/main">
                <a:solidFill>
                  <a:srgbClr val="FFFFFF"/>
                </a:solidFill>
              </a14:hiddenFill>
            </a:ext>
          </a:extLst>
        </p:spPr>
      </p:pic>
      <p:pic>
        <p:nvPicPr>
          <p:cNvPr id="28682" name="Picture 10" descr="Hand Rolling Dice | #832571 | CSA Images">
            <a:extLst>
              <a:ext uri="{FF2B5EF4-FFF2-40B4-BE49-F238E27FC236}">
                <a16:creationId xmlns:a16="http://schemas.microsoft.com/office/drawing/2014/main" id="{507030F6-06DE-11E2-4992-4D86F72C65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9064" y="3645024"/>
            <a:ext cx="3223574" cy="2261313"/>
          </a:xfrm>
          <a:prstGeom prst="rect">
            <a:avLst/>
          </a:prstGeom>
          <a:noFill/>
          <a:extLst>
            <a:ext uri="{909E8E84-426E-40DD-AFC4-6F175D3DCCD1}">
              <a14:hiddenFill xmlns:a14="http://schemas.microsoft.com/office/drawing/2010/main">
                <a:solidFill>
                  <a:srgbClr val="FFFFFF"/>
                </a:solidFill>
              </a14:hiddenFill>
            </a:ext>
          </a:extLst>
        </p:spPr>
      </p:pic>
      <p:pic>
        <p:nvPicPr>
          <p:cNvPr id="28686" name="Picture 14" descr="How to Increase Your Winning Chances While Playing Online Casino">
            <a:extLst>
              <a:ext uri="{FF2B5EF4-FFF2-40B4-BE49-F238E27FC236}">
                <a16:creationId xmlns:a16="http://schemas.microsoft.com/office/drawing/2014/main" id="{3351ACA6-66D6-96A7-3F0F-615FBCBE5E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7630" y="3645024"/>
            <a:ext cx="3398148" cy="2261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75197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1 Título">
            <a:extLst>
              <a:ext uri="{FF2B5EF4-FFF2-40B4-BE49-F238E27FC236}">
                <a16:creationId xmlns:a16="http://schemas.microsoft.com/office/drawing/2014/main" id="{A0BA463E-34F1-0A95-4966-34E1D08D3036}"/>
              </a:ext>
            </a:extLst>
          </p:cNvPr>
          <p:cNvSpPr>
            <a:spLocks noGrp="1"/>
          </p:cNvSpPr>
          <p:nvPr>
            <p:ph type="title"/>
          </p:nvPr>
        </p:nvSpPr>
        <p:spPr/>
        <p:txBody>
          <a:bodyPr/>
          <a:lstStyle/>
          <a:p>
            <a:r>
              <a:rPr lang="en-US" altLang="en-US" dirty="0">
                <a:solidFill>
                  <a:schemeClr val="bg1"/>
                </a:solidFill>
              </a:rPr>
              <a:t>Introduction</a:t>
            </a:r>
          </a:p>
        </p:txBody>
      </p:sp>
      <p:sp>
        <p:nvSpPr>
          <p:cNvPr id="14339" name="2 Marcador de contenido">
            <a:extLst>
              <a:ext uri="{FF2B5EF4-FFF2-40B4-BE49-F238E27FC236}">
                <a16:creationId xmlns:a16="http://schemas.microsoft.com/office/drawing/2014/main" id="{0B2CBA38-0099-6906-D765-D0194B8F0708}"/>
              </a:ext>
            </a:extLst>
          </p:cNvPr>
          <p:cNvSpPr>
            <a:spLocks noGrp="1"/>
          </p:cNvSpPr>
          <p:nvPr>
            <p:ph idx="1"/>
          </p:nvPr>
        </p:nvSpPr>
        <p:spPr>
          <a:xfrm>
            <a:off x="417455" y="1268760"/>
            <a:ext cx="8229600" cy="4525963"/>
          </a:xfrm>
        </p:spPr>
        <p:txBody>
          <a:bodyPr/>
          <a:lstStyle/>
          <a:p>
            <a:r>
              <a:rPr lang="en-US" altLang="en-US" sz="2400" dirty="0">
                <a:solidFill>
                  <a:schemeClr val="bg1"/>
                </a:solidFill>
              </a:rPr>
              <a:t>One  of the fundamental assumptions of classical </a:t>
            </a:r>
            <a:r>
              <a:rPr lang="en-US" altLang="en-US" sz="2400" dirty="0">
                <a:solidFill>
                  <a:srgbClr val="FFFF00"/>
                </a:solidFill>
              </a:rPr>
              <a:t>physics</a:t>
            </a:r>
            <a:r>
              <a:rPr lang="en-US" altLang="en-US" sz="2400" dirty="0">
                <a:solidFill>
                  <a:schemeClr val="bg1"/>
                </a:solidFill>
              </a:rPr>
              <a:t> is that the </a:t>
            </a:r>
            <a:r>
              <a:rPr lang="en-US" altLang="en-US" sz="2400" dirty="0">
                <a:solidFill>
                  <a:srgbClr val="FFFF00"/>
                </a:solidFill>
              </a:rPr>
              <a:t>laws of nature </a:t>
            </a:r>
            <a:r>
              <a:rPr lang="en-US" altLang="en-US" sz="2400" dirty="0">
                <a:solidFill>
                  <a:schemeClr val="bg1"/>
                </a:solidFill>
              </a:rPr>
              <a:t>are </a:t>
            </a:r>
            <a:r>
              <a:rPr lang="en-US" altLang="en-US" sz="2400" dirty="0">
                <a:solidFill>
                  <a:srgbClr val="FFFF00"/>
                </a:solidFill>
              </a:rPr>
              <a:t>deterministic</a:t>
            </a:r>
            <a:r>
              <a:rPr lang="en-US" altLang="en-US" sz="2400" dirty="0">
                <a:solidFill>
                  <a:schemeClr val="bg1"/>
                </a:solidFill>
              </a:rPr>
              <a:t>.</a:t>
            </a:r>
          </a:p>
          <a:p>
            <a:r>
              <a:rPr lang="en-US" altLang="en-US" sz="2400" dirty="0">
                <a:solidFill>
                  <a:schemeClr val="bg1"/>
                </a:solidFill>
              </a:rPr>
              <a:t> In other words: if you know absolutely everything there is to know about a system (even a really complex one) then we can, just like clockwork, </a:t>
            </a:r>
            <a:r>
              <a:rPr lang="en-US" altLang="en-US" sz="2400" dirty="0">
                <a:solidFill>
                  <a:srgbClr val="FFFF00"/>
                </a:solidFill>
              </a:rPr>
              <a:t>predict</a:t>
            </a:r>
            <a:r>
              <a:rPr lang="en-US" altLang="en-US" sz="2400" dirty="0">
                <a:solidFill>
                  <a:schemeClr val="bg1"/>
                </a:solidFill>
              </a:rPr>
              <a:t> the future of that system.</a:t>
            </a:r>
          </a:p>
          <a:p>
            <a:r>
              <a:rPr lang="en-US" altLang="en-US" sz="2400" dirty="0">
                <a:solidFill>
                  <a:schemeClr val="bg1"/>
                </a:solidFill>
              </a:rPr>
              <a:t>If this intellect were vast enough to submit the data to analysis… ,then the future, just like the past, would be present before its eyes(P. S. Laplace)</a:t>
            </a:r>
          </a:p>
          <a:p>
            <a:endParaRPr lang="en-US" altLang="en-US" sz="2400" dirty="0">
              <a:solidFill>
                <a:schemeClr val="bg1"/>
              </a:solidFill>
            </a:endParaRPr>
          </a:p>
        </p:txBody>
      </p:sp>
      <p:pic>
        <p:nvPicPr>
          <p:cNvPr id="11" name="Picture 10">
            <a:extLst>
              <a:ext uri="{FF2B5EF4-FFF2-40B4-BE49-F238E27FC236}">
                <a16:creationId xmlns:a16="http://schemas.microsoft.com/office/drawing/2014/main" id="{E49572B6-67E3-F61F-6DA2-5C094DE08018}"/>
              </a:ext>
            </a:extLst>
          </p:cNvPr>
          <p:cNvPicPr>
            <a:picLocks noChangeAspect="1"/>
          </p:cNvPicPr>
          <p:nvPr/>
        </p:nvPicPr>
        <p:blipFill>
          <a:blip r:embed="rId2"/>
          <a:stretch>
            <a:fillRect/>
          </a:stretch>
        </p:blipFill>
        <p:spPr>
          <a:xfrm>
            <a:off x="457199" y="4509120"/>
            <a:ext cx="3839368" cy="2159645"/>
          </a:xfrm>
          <a:prstGeom prst="rect">
            <a:avLst/>
          </a:prstGeom>
        </p:spPr>
      </p:pic>
      <p:pic>
        <p:nvPicPr>
          <p:cNvPr id="13" name="Picture 12">
            <a:extLst>
              <a:ext uri="{FF2B5EF4-FFF2-40B4-BE49-F238E27FC236}">
                <a16:creationId xmlns:a16="http://schemas.microsoft.com/office/drawing/2014/main" id="{F01C2F57-18CC-AAB7-7770-14E1C1E40207}"/>
              </a:ext>
            </a:extLst>
          </p:cNvPr>
          <p:cNvPicPr>
            <a:picLocks noChangeAspect="1"/>
          </p:cNvPicPr>
          <p:nvPr/>
        </p:nvPicPr>
        <p:blipFill>
          <a:blip r:embed="rId3"/>
          <a:stretch>
            <a:fillRect/>
          </a:stretch>
        </p:blipFill>
        <p:spPr>
          <a:xfrm>
            <a:off x="4499992" y="4223220"/>
            <a:ext cx="4392488" cy="2470775"/>
          </a:xfrm>
          <a:prstGeom prst="rect">
            <a:avLst/>
          </a:prstGeom>
        </p:spPr>
      </p:pic>
    </p:spTree>
    <p:extLst>
      <p:ext uri="{BB962C8B-B14F-4D97-AF65-F5344CB8AC3E}">
        <p14:creationId xmlns:p14="http://schemas.microsoft.com/office/powerpoint/2010/main" val="23989506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2 Marcador de contenido">
            <a:extLst>
              <a:ext uri="{FF2B5EF4-FFF2-40B4-BE49-F238E27FC236}">
                <a16:creationId xmlns:a16="http://schemas.microsoft.com/office/drawing/2014/main" id="{0B2CBA38-0099-6906-D765-D0194B8F0708}"/>
              </a:ext>
            </a:extLst>
          </p:cNvPr>
          <p:cNvSpPr>
            <a:spLocks noGrp="1"/>
          </p:cNvSpPr>
          <p:nvPr>
            <p:ph idx="1"/>
          </p:nvPr>
        </p:nvSpPr>
        <p:spPr>
          <a:xfrm>
            <a:off x="458619" y="1417638"/>
            <a:ext cx="8229600" cy="4891682"/>
          </a:xfrm>
        </p:spPr>
        <p:txBody>
          <a:bodyPr/>
          <a:lstStyle/>
          <a:p>
            <a:pPr marL="0" indent="0">
              <a:buNone/>
            </a:pPr>
            <a:r>
              <a:rPr lang="en-US" sz="2400" kern="1200" dirty="0">
                <a:solidFill>
                  <a:srgbClr val="FFFFFF"/>
                </a:solidFill>
                <a:effectLst/>
                <a:latin typeface="Calibri" panose="020F0502020204030204" pitchFamily="34" charset="0"/>
                <a:ea typeface="+mn-ea"/>
                <a:cs typeface="+mn-cs"/>
              </a:rPr>
              <a:t>How can these </a:t>
            </a:r>
            <a:r>
              <a:rPr lang="en-US" sz="2400" kern="1200" dirty="0">
                <a:solidFill>
                  <a:srgbClr val="4F81BD"/>
                </a:solidFill>
                <a:effectLst/>
                <a:latin typeface="Calibri" panose="020F0502020204030204" pitchFamily="34" charset="0"/>
                <a:ea typeface="+mn-ea"/>
                <a:cs typeface="+mn-cs"/>
              </a:rPr>
              <a:t>two things </a:t>
            </a:r>
            <a:r>
              <a:rPr lang="en-US" sz="2400" kern="1200" dirty="0">
                <a:solidFill>
                  <a:srgbClr val="FFFFFF"/>
                </a:solidFill>
                <a:effectLst/>
                <a:latin typeface="Calibri" panose="020F0502020204030204" pitchFamily="34" charset="0"/>
                <a:ea typeface="+mn-ea"/>
                <a:cs typeface="+mn-cs"/>
              </a:rPr>
              <a:t>be </a:t>
            </a:r>
            <a:r>
              <a:rPr lang="en-US" sz="2400" kern="1200" dirty="0">
                <a:solidFill>
                  <a:srgbClr val="FFFF00"/>
                </a:solidFill>
                <a:effectLst/>
                <a:latin typeface="Calibri" panose="020F0502020204030204" pitchFamily="34" charset="0"/>
                <a:ea typeface="+mn-ea"/>
                <a:cs typeface="+mn-cs"/>
              </a:rPr>
              <a:t>compatible</a:t>
            </a:r>
            <a:r>
              <a:rPr lang="en-US" sz="2400" kern="1200" dirty="0">
                <a:solidFill>
                  <a:srgbClr val="FFFFFF"/>
                </a:solidFill>
                <a:effectLst/>
                <a:latin typeface="Calibri" panose="020F0502020204030204" pitchFamily="34" charset="0"/>
                <a:ea typeface="+mn-ea"/>
                <a:cs typeface="+mn-cs"/>
              </a:rPr>
              <a:t>? </a:t>
            </a:r>
            <a:endParaRPr lang="en-US" altLang="en-US" sz="2400" dirty="0">
              <a:solidFill>
                <a:schemeClr val="bg1"/>
              </a:solidFill>
            </a:endParaRPr>
          </a:p>
          <a:p>
            <a:pPr marL="0" indent="0">
              <a:buNone/>
            </a:pPr>
            <a:r>
              <a:rPr lang="en-US" altLang="en-US" sz="2400" dirty="0">
                <a:solidFill>
                  <a:schemeClr val="bg1"/>
                </a:solidFill>
              </a:rPr>
              <a:t>And if we have </a:t>
            </a:r>
            <a:r>
              <a:rPr lang="en-US" altLang="en-US" sz="2400" dirty="0">
                <a:solidFill>
                  <a:srgbClr val="FF0000"/>
                </a:solidFill>
              </a:rPr>
              <a:t>enough data </a:t>
            </a:r>
            <a:r>
              <a:rPr lang="en-US" altLang="en-US" sz="2400" dirty="0">
                <a:solidFill>
                  <a:schemeClr val="bg1"/>
                </a:solidFill>
              </a:rPr>
              <a:t>and the </a:t>
            </a:r>
            <a:r>
              <a:rPr lang="en-US" altLang="en-US" sz="2400" dirty="0">
                <a:solidFill>
                  <a:srgbClr val="FF0000"/>
                </a:solidFill>
              </a:rPr>
              <a:t>right models</a:t>
            </a:r>
            <a:r>
              <a:rPr lang="en-US" altLang="en-US" sz="2400" dirty="0">
                <a:solidFill>
                  <a:schemeClr val="bg1"/>
                </a:solidFill>
              </a:rPr>
              <a:t>, </a:t>
            </a:r>
            <a:br>
              <a:rPr lang="en-US" altLang="en-US" sz="2400" dirty="0">
                <a:solidFill>
                  <a:schemeClr val="bg1"/>
                </a:solidFill>
              </a:rPr>
            </a:br>
            <a:r>
              <a:rPr lang="en-US" altLang="en-US" sz="2400" dirty="0">
                <a:solidFill>
                  <a:schemeClr val="bg1"/>
                </a:solidFill>
              </a:rPr>
              <a:t>can we really</a:t>
            </a:r>
          </a:p>
          <a:p>
            <a:pPr marL="0" indent="0">
              <a:buNone/>
            </a:pPr>
            <a:r>
              <a:rPr lang="en-US" altLang="en-US" sz="6000" b="1" dirty="0">
                <a:solidFill>
                  <a:schemeClr val="accent5">
                    <a:lumMod val="75000"/>
                  </a:schemeClr>
                </a:solidFill>
              </a:rPr>
              <a:t>PREDICT THE UNPREDICTABLE</a:t>
            </a:r>
            <a:r>
              <a:rPr lang="en-US" altLang="en-US" sz="6000" dirty="0">
                <a:solidFill>
                  <a:schemeClr val="accent5">
                    <a:lumMod val="75000"/>
                  </a:schemeClr>
                </a:solidFill>
              </a:rPr>
              <a:t>?</a:t>
            </a:r>
          </a:p>
          <a:p>
            <a:pPr marL="0" indent="0">
              <a:buNone/>
            </a:pPr>
            <a:endParaRPr lang="en-US" altLang="en-US" sz="6000" dirty="0">
              <a:solidFill>
                <a:schemeClr val="bg1"/>
              </a:solidFill>
            </a:endParaRPr>
          </a:p>
          <a:p>
            <a:pPr marL="0" indent="0">
              <a:buNone/>
            </a:pPr>
            <a:endParaRPr lang="en-US" altLang="en-US" sz="6000" dirty="0">
              <a:solidFill>
                <a:schemeClr val="bg1"/>
              </a:solidFill>
            </a:endParaRPr>
          </a:p>
          <a:p>
            <a:pPr marL="0" indent="0">
              <a:buNone/>
            </a:pPr>
            <a:endParaRPr lang="en-US" altLang="en-US" sz="6000" dirty="0">
              <a:solidFill>
                <a:schemeClr val="bg1"/>
              </a:solidFill>
            </a:endParaRPr>
          </a:p>
        </p:txBody>
      </p:sp>
      <p:sp>
        <p:nvSpPr>
          <p:cNvPr id="2" name="TextBox 1">
            <a:extLst>
              <a:ext uri="{FF2B5EF4-FFF2-40B4-BE49-F238E27FC236}">
                <a16:creationId xmlns:a16="http://schemas.microsoft.com/office/drawing/2014/main" id="{796922ED-E630-3260-610F-C4D17E5CD660}"/>
              </a:ext>
            </a:extLst>
          </p:cNvPr>
          <p:cNvSpPr txBox="1"/>
          <p:nvPr/>
        </p:nvSpPr>
        <p:spPr>
          <a:xfrm>
            <a:off x="3707904" y="692696"/>
            <a:ext cx="184731" cy="369332"/>
          </a:xfrm>
          <a:prstGeom prst="rect">
            <a:avLst/>
          </a:prstGeom>
          <a:noFill/>
        </p:spPr>
        <p:txBody>
          <a:bodyPr wrap="none" rtlCol="0">
            <a:spAutoFit/>
          </a:bodyPr>
          <a:lstStyle/>
          <a:p>
            <a:endParaRPr lang="en-US" dirty="0"/>
          </a:p>
        </p:txBody>
      </p:sp>
      <p:sp>
        <p:nvSpPr>
          <p:cNvPr id="9" name="1 Título">
            <a:extLst>
              <a:ext uri="{FF2B5EF4-FFF2-40B4-BE49-F238E27FC236}">
                <a16:creationId xmlns:a16="http://schemas.microsoft.com/office/drawing/2014/main" id="{8F7CFE6C-C687-1D55-7F5D-4D8207AF4D54}"/>
              </a:ext>
            </a:extLst>
          </p:cNvPr>
          <p:cNvSpPr>
            <a:spLocks noGrp="1"/>
          </p:cNvSpPr>
          <p:nvPr>
            <p:ph type="title"/>
          </p:nvPr>
        </p:nvSpPr>
        <p:spPr>
          <a:xfrm>
            <a:off x="457200" y="274638"/>
            <a:ext cx="8229600" cy="1143000"/>
          </a:xfrm>
        </p:spPr>
        <p:txBody>
          <a:bodyPr/>
          <a:lstStyle/>
          <a:p>
            <a:r>
              <a:rPr lang="en-US" altLang="en-US" dirty="0">
                <a:solidFill>
                  <a:schemeClr val="bg1"/>
                </a:solidFill>
              </a:rPr>
              <a:t>Introduction</a:t>
            </a:r>
          </a:p>
        </p:txBody>
      </p:sp>
    </p:spTree>
    <p:extLst>
      <p:ext uri="{BB962C8B-B14F-4D97-AF65-F5344CB8AC3E}">
        <p14:creationId xmlns:p14="http://schemas.microsoft.com/office/powerpoint/2010/main" val="35610570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2 Marcador de contenido">
            <a:extLst>
              <a:ext uri="{FF2B5EF4-FFF2-40B4-BE49-F238E27FC236}">
                <a16:creationId xmlns:a16="http://schemas.microsoft.com/office/drawing/2014/main" id="{0B2CBA38-0099-6906-D765-D0194B8F0708}"/>
              </a:ext>
            </a:extLst>
          </p:cNvPr>
          <p:cNvSpPr>
            <a:spLocks noGrp="1"/>
          </p:cNvSpPr>
          <p:nvPr>
            <p:ph idx="1"/>
          </p:nvPr>
        </p:nvSpPr>
        <p:spPr/>
        <p:txBody>
          <a:bodyPr/>
          <a:lstStyle/>
          <a:p>
            <a:r>
              <a:rPr lang="en-US" altLang="en-US" sz="2400" dirty="0">
                <a:solidFill>
                  <a:schemeClr val="bg1"/>
                </a:solidFill>
              </a:rPr>
              <a:t> In everyday language, we use the words ‘</a:t>
            </a:r>
            <a:r>
              <a:rPr lang="en-US" altLang="en-US" sz="2400" dirty="0">
                <a:solidFill>
                  <a:srgbClr val="FF0000"/>
                </a:solidFill>
              </a:rPr>
              <a:t>Random</a:t>
            </a:r>
            <a:r>
              <a:rPr lang="en-US" altLang="en-US" sz="2400" dirty="0">
                <a:solidFill>
                  <a:schemeClr val="bg1"/>
                </a:solidFill>
              </a:rPr>
              <a:t>’ and ‘</a:t>
            </a:r>
            <a:r>
              <a:rPr lang="en-US" altLang="en-US" sz="2400" dirty="0">
                <a:solidFill>
                  <a:srgbClr val="FF0000"/>
                </a:solidFill>
              </a:rPr>
              <a:t>Chaotic</a:t>
            </a:r>
            <a:r>
              <a:rPr lang="en-US" altLang="en-US" sz="2400" dirty="0">
                <a:solidFill>
                  <a:schemeClr val="bg1"/>
                </a:solidFill>
              </a:rPr>
              <a:t>' as if they mean the same thing.</a:t>
            </a:r>
          </a:p>
          <a:p>
            <a:endParaRPr lang="en-US" altLang="en-US" sz="2400" dirty="0">
              <a:solidFill>
                <a:schemeClr val="bg1"/>
              </a:solidFill>
            </a:endParaRPr>
          </a:p>
          <a:p>
            <a:r>
              <a:rPr lang="en-US" altLang="en-US" sz="2400" dirty="0">
                <a:solidFill>
                  <a:schemeClr val="bg1"/>
                </a:solidFill>
              </a:rPr>
              <a:t>But in mathematical: ‘chaos’ refers to systems that are extremely sensitive to changes in their initial conditions.</a:t>
            </a:r>
          </a:p>
          <a:p>
            <a:pPr marL="0" indent="0">
              <a:buNone/>
            </a:pPr>
            <a:endParaRPr lang="en-US" altLang="en-US" sz="2400" dirty="0">
              <a:solidFill>
                <a:schemeClr val="bg1"/>
              </a:solidFill>
            </a:endParaRPr>
          </a:p>
          <a:p>
            <a:r>
              <a:rPr lang="en-US" altLang="en-US" sz="2400" b="1" dirty="0">
                <a:solidFill>
                  <a:schemeClr val="bg1"/>
                </a:solidFill>
              </a:rPr>
              <a:t>Chaotic Systems</a:t>
            </a:r>
            <a:r>
              <a:rPr lang="en-US" altLang="en-US" sz="2400" dirty="0">
                <a:solidFill>
                  <a:schemeClr val="bg1"/>
                </a:solidFill>
              </a:rPr>
              <a:t>: </a:t>
            </a:r>
            <a:r>
              <a:rPr lang="en-US" altLang="en-US" sz="2400" dirty="0">
                <a:solidFill>
                  <a:srgbClr val="FF0000"/>
                </a:solidFill>
              </a:rPr>
              <a:t>Deterministic</a:t>
            </a:r>
            <a:r>
              <a:rPr lang="en-US" altLang="en-US" sz="2400" dirty="0">
                <a:solidFill>
                  <a:schemeClr val="bg1"/>
                </a:solidFill>
              </a:rPr>
              <a:t> with no random which underlying  patterns and rules, but </a:t>
            </a:r>
            <a:r>
              <a:rPr lang="en-US" altLang="en-US" sz="2400" dirty="0">
                <a:solidFill>
                  <a:srgbClr val="FF0000"/>
                </a:solidFill>
              </a:rPr>
              <a:t>unpredictable</a:t>
            </a:r>
            <a:r>
              <a:rPr lang="en-US" altLang="en-US" sz="2400" dirty="0">
                <a:solidFill>
                  <a:schemeClr val="bg1"/>
                </a:solidFill>
              </a:rPr>
              <a:t> on long term because they are very </a:t>
            </a:r>
            <a:r>
              <a:rPr lang="en-US" altLang="en-US" sz="2400" dirty="0">
                <a:solidFill>
                  <a:srgbClr val="FF0000"/>
                </a:solidFill>
              </a:rPr>
              <a:t>complex</a:t>
            </a:r>
            <a:r>
              <a:rPr lang="en-US" altLang="en-US" sz="2400" dirty="0">
                <a:solidFill>
                  <a:schemeClr val="bg1"/>
                </a:solidFill>
              </a:rPr>
              <a:t> and </a:t>
            </a:r>
            <a:r>
              <a:rPr lang="en-US" altLang="en-US" sz="2400" dirty="0">
                <a:solidFill>
                  <a:srgbClr val="FF0000"/>
                </a:solidFill>
              </a:rPr>
              <a:t>sensitive</a:t>
            </a:r>
            <a:r>
              <a:rPr lang="en-US" altLang="en-US" sz="2400" dirty="0">
                <a:solidFill>
                  <a:schemeClr val="bg1"/>
                </a:solidFill>
              </a:rPr>
              <a:t>.</a:t>
            </a:r>
          </a:p>
          <a:p>
            <a:endParaRPr lang="en-US" altLang="en-US" sz="2400" dirty="0">
              <a:solidFill>
                <a:schemeClr val="bg1"/>
              </a:solidFill>
            </a:endParaRPr>
          </a:p>
          <a:p>
            <a:endParaRPr lang="en-US" altLang="en-US" sz="2400" dirty="0">
              <a:solidFill>
                <a:schemeClr val="bg1"/>
              </a:solidFill>
            </a:endParaRPr>
          </a:p>
          <a:p>
            <a:pPr marL="0" indent="0">
              <a:buNone/>
            </a:pPr>
            <a:r>
              <a:rPr lang="en-US" altLang="en-US" sz="2400" dirty="0">
                <a:solidFill>
                  <a:schemeClr val="bg1"/>
                </a:solidFill>
              </a:rPr>
              <a:t>	</a:t>
            </a:r>
          </a:p>
        </p:txBody>
      </p:sp>
      <p:sp>
        <p:nvSpPr>
          <p:cNvPr id="6" name="1 Título">
            <a:extLst>
              <a:ext uri="{FF2B5EF4-FFF2-40B4-BE49-F238E27FC236}">
                <a16:creationId xmlns:a16="http://schemas.microsoft.com/office/drawing/2014/main" id="{AD5C4A8E-4A30-0917-D219-A07474470F60}"/>
              </a:ext>
            </a:extLst>
          </p:cNvPr>
          <p:cNvSpPr>
            <a:spLocks noGrp="1"/>
          </p:cNvSpPr>
          <p:nvPr>
            <p:ph type="title"/>
          </p:nvPr>
        </p:nvSpPr>
        <p:spPr>
          <a:xfrm>
            <a:off x="457200" y="274638"/>
            <a:ext cx="8229600" cy="1143000"/>
          </a:xfrm>
        </p:spPr>
        <p:txBody>
          <a:bodyPr/>
          <a:lstStyle/>
          <a:p>
            <a:r>
              <a:rPr lang="en-US" altLang="en-US" dirty="0">
                <a:solidFill>
                  <a:schemeClr val="bg1"/>
                </a:solidFill>
              </a:rPr>
              <a:t>Introduction</a:t>
            </a:r>
          </a:p>
        </p:txBody>
      </p:sp>
    </p:spTree>
    <p:extLst>
      <p:ext uri="{BB962C8B-B14F-4D97-AF65-F5344CB8AC3E}">
        <p14:creationId xmlns:p14="http://schemas.microsoft.com/office/powerpoint/2010/main" val="21828976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1 Título">
            <a:extLst>
              <a:ext uri="{FF2B5EF4-FFF2-40B4-BE49-F238E27FC236}">
                <a16:creationId xmlns:a16="http://schemas.microsoft.com/office/drawing/2014/main" id="{A0BA463E-34F1-0A95-4966-34E1D08D3036}"/>
              </a:ext>
            </a:extLst>
          </p:cNvPr>
          <p:cNvSpPr>
            <a:spLocks noGrp="1"/>
          </p:cNvSpPr>
          <p:nvPr>
            <p:ph type="title"/>
          </p:nvPr>
        </p:nvSpPr>
        <p:spPr/>
        <p:txBody>
          <a:bodyPr/>
          <a:lstStyle/>
          <a:p>
            <a:r>
              <a:rPr lang="en-US" altLang="en-US" dirty="0">
                <a:solidFill>
                  <a:schemeClr val="bg1"/>
                </a:solidFill>
              </a:rPr>
              <a:t>Introduction</a:t>
            </a:r>
          </a:p>
        </p:txBody>
      </p:sp>
      <p:sp>
        <p:nvSpPr>
          <p:cNvPr id="14339" name="2 Marcador de contenido">
            <a:extLst>
              <a:ext uri="{FF2B5EF4-FFF2-40B4-BE49-F238E27FC236}">
                <a16:creationId xmlns:a16="http://schemas.microsoft.com/office/drawing/2014/main" id="{0B2CBA38-0099-6906-D765-D0194B8F0708}"/>
              </a:ext>
            </a:extLst>
          </p:cNvPr>
          <p:cNvSpPr>
            <a:spLocks noGrp="1"/>
          </p:cNvSpPr>
          <p:nvPr>
            <p:ph idx="1"/>
          </p:nvPr>
        </p:nvSpPr>
        <p:spPr>
          <a:xfrm>
            <a:off x="457200" y="1556792"/>
            <a:ext cx="8229600" cy="4525963"/>
          </a:xfrm>
        </p:spPr>
        <p:txBody>
          <a:bodyPr/>
          <a:lstStyle/>
          <a:p>
            <a:pPr marL="0" indent="0">
              <a:buNone/>
            </a:pPr>
            <a:r>
              <a:rPr lang="en-US" altLang="en-US" sz="2400" dirty="0">
                <a:solidFill>
                  <a:schemeClr val="bg1"/>
                </a:solidFill>
              </a:rPr>
              <a:t> Example: Flip a coin</a:t>
            </a:r>
          </a:p>
          <a:p>
            <a:r>
              <a:rPr lang="en-US" altLang="en-US" sz="2400" dirty="0">
                <a:solidFill>
                  <a:schemeClr val="bg1"/>
                </a:solidFill>
              </a:rPr>
              <a:t>We use it to help us in our decisions, but according to Newton’s law of Emotion</a:t>
            </a:r>
          </a:p>
        </p:txBody>
      </p:sp>
      <p:pic>
        <p:nvPicPr>
          <p:cNvPr id="3" name="Picture 2">
            <a:extLst>
              <a:ext uri="{FF2B5EF4-FFF2-40B4-BE49-F238E27FC236}">
                <a16:creationId xmlns:a16="http://schemas.microsoft.com/office/drawing/2014/main" id="{B621806F-7217-175D-B0CA-58594EA4B7E3}"/>
              </a:ext>
            </a:extLst>
          </p:cNvPr>
          <p:cNvPicPr>
            <a:picLocks noChangeAspect="1"/>
          </p:cNvPicPr>
          <p:nvPr/>
        </p:nvPicPr>
        <p:blipFill>
          <a:blip r:embed="rId2"/>
          <a:stretch>
            <a:fillRect/>
          </a:stretch>
        </p:blipFill>
        <p:spPr>
          <a:xfrm>
            <a:off x="97780" y="3429000"/>
            <a:ext cx="4205730" cy="2365723"/>
          </a:xfrm>
          <a:prstGeom prst="rect">
            <a:avLst/>
          </a:prstGeom>
        </p:spPr>
      </p:pic>
      <p:pic>
        <p:nvPicPr>
          <p:cNvPr id="5" name="Picture 4">
            <a:extLst>
              <a:ext uri="{FF2B5EF4-FFF2-40B4-BE49-F238E27FC236}">
                <a16:creationId xmlns:a16="http://schemas.microsoft.com/office/drawing/2014/main" id="{267C3BEE-B744-648C-65D1-75CAE80B3FF0}"/>
              </a:ext>
            </a:extLst>
          </p:cNvPr>
          <p:cNvPicPr>
            <a:picLocks noChangeAspect="1"/>
          </p:cNvPicPr>
          <p:nvPr/>
        </p:nvPicPr>
        <p:blipFill rotWithShape="1">
          <a:blip r:embed="rId3"/>
          <a:srcRect l="5901" t="2400" r="7476" b="20601"/>
          <a:stretch/>
        </p:blipFill>
        <p:spPr>
          <a:xfrm>
            <a:off x="4427984" y="3457302"/>
            <a:ext cx="4618236" cy="2309118"/>
          </a:xfrm>
          <a:prstGeom prst="rect">
            <a:avLst/>
          </a:prstGeom>
        </p:spPr>
      </p:pic>
    </p:spTree>
    <p:extLst>
      <p:ext uri="{BB962C8B-B14F-4D97-AF65-F5344CB8AC3E}">
        <p14:creationId xmlns:p14="http://schemas.microsoft.com/office/powerpoint/2010/main" val="36867495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1 Título">
            <a:extLst>
              <a:ext uri="{FF2B5EF4-FFF2-40B4-BE49-F238E27FC236}">
                <a16:creationId xmlns:a16="http://schemas.microsoft.com/office/drawing/2014/main" id="{A0BA463E-34F1-0A95-4966-34E1D08D3036}"/>
              </a:ext>
            </a:extLst>
          </p:cNvPr>
          <p:cNvSpPr>
            <a:spLocks noGrp="1"/>
          </p:cNvSpPr>
          <p:nvPr>
            <p:ph type="title"/>
          </p:nvPr>
        </p:nvSpPr>
        <p:spPr/>
        <p:txBody>
          <a:bodyPr/>
          <a:lstStyle/>
          <a:p>
            <a:r>
              <a:rPr lang="en-US" altLang="en-US" dirty="0">
                <a:solidFill>
                  <a:schemeClr val="bg1"/>
                </a:solidFill>
              </a:rPr>
              <a:t>Introduction</a:t>
            </a:r>
          </a:p>
        </p:txBody>
      </p:sp>
      <p:sp>
        <p:nvSpPr>
          <p:cNvPr id="14339" name="2 Marcador de contenido">
            <a:extLst>
              <a:ext uri="{FF2B5EF4-FFF2-40B4-BE49-F238E27FC236}">
                <a16:creationId xmlns:a16="http://schemas.microsoft.com/office/drawing/2014/main" id="{0B2CBA38-0099-6906-D765-D0194B8F0708}"/>
              </a:ext>
            </a:extLst>
          </p:cNvPr>
          <p:cNvSpPr>
            <a:spLocks noGrp="1"/>
          </p:cNvSpPr>
          <p:nvPr>
            <p:ph idx="1"/>
          </p:nvPr>
        </p:nvSpPr>
        <p:spPr>
          <a:xfrm>
            <a:off x="457200" y="1397557"/>
            <a:ext cx="8229600" cy="4525963"/>
          </a:xfrm>
        </p:spPr>
        <p:txBody>
          <a:bodyPr/>
          <a:lstStyle/>
          <a:p>
            <a:r>
              <a:rPr lang="en-US" altLang="en-US" sz="2000" dirty="0">
                <a:solidFill>
                  <a:schemeClr val="bg1"/>
                </a:solidFill>
                <a:latin typeface="Arial" panose="020B0604020202020204" pitchFamily="34" charset="0"/>
              </a:rPr>
              <a:t>Even when we can’t predict it well, we can use LLN.</a:t>
            </a:r>
          </a:p>
          <a:p>
            <a:r>
              <a:rPr lang="en-US" altLang="en-US" b="1" dirty="0">
                <a:solidFill>
                  <a:schemeClr val="bg1"/>
                </a:solidFill>
              </a:rPr>
              <a:t>Law of Large numbers (LLN)</a:t>
            </a:r>
            <a:r>
              <a:rPr lang="en-US" altLang="en-US" dirty="0">
                <a:solidFill>
                  <a:schemeClr val="bg1"/>
                </a:solidFill>
              </a:rPr>
              <a:t>:</a:t>
            </a:r>
            <a:r>
              <a:rPr lang="en-US" b="0" i="0" dirty="0">
                <a:solidFill>
                  <a:srgbClr val="202122"/>
                </a:solidFill>
                <a:effectLst/>
                <a:latin typeface="Arial" panose="020B0604020202020204" pitchFamily="34" charset="0"/>
              </a:rPr>
              <a:t> </a:t>
            </a:r>
            <a:r>
              <a:rPr lang="en-US" sz="2000" b="0" i="0" dirty="0">
                <a:solidFill>
                  <a:schemeClr val="bg1"/>
                </a:solidFill>
                <a:effectLst/>
                <a:latin typeface="Arial" panose="020B0604020202020204" pitchFamily="34" charset="0"/>
              </a:rPr>
              <a:t>is a </a:t>
            </a:r>
            <a:r>
              <a:rPr lang="en-US" sz="2000" b="0" i="0" u="none" strike="noStrike" dirty="0">
                <a:solidFill>
                  <a:srgbClr val="FF0000"/>
                </a:solidFill>
                <a:effectLst/>
                <a:latin typeface="Arial" panose="020B0604020202020204" pitchFamily="34" charset="0"/>
                <a:hlinkClick r:id="rId2">
                  <a:extLst>
                    <a:ext uri="{A12FA001-AC4F-418D-AE19-62706E023703}">
                      <ahyp:hlinkClr xmlns:ahyp="http://schemas.microsoft.com/office/drawing/2018/hyperlinkcolor" val="tx"/>
                    </a:ext>
                  </a:extLst>
                </a:hlinkClick>
              </a:rPr>
              <a:t>mathematical theorem</a:t>
            </a:r>
            <a:r>
              <a:rPr lang="en-US" sz="2000" b="0" i="0" dirty="0">
                <a:solidFill>
                  <a:srgbClr val="FF0000"/>
                </a:solidFill>
                <a:effectLst/>
                <a:latin typeface="Arial" panose="020B0604020202020204" pitchFamily="34" charset="0"/>
              </a:rPr>
              <a:t> </a:t>
            </a:r>
            <a:r>
              <a:rPr lang="en-US" sz="2000" b="0" i="0" dirty="0">
                <a:solidFill>
                  <a:schemeClr val="bg1"/>
                </a:solidFill>
                <a:effectLst/>
                <a:latin typeface="Arial" panose="020B0604020202020204" pitchFamily="34" charset="0"/>
              </a:rPr>
              <a:t>that states that the </a:t>
            </a:r>
            <a:r>
              <a:rPr lang="en-US" sz="2000" b="0" i="0" u="none" strike="noStrike" dirty="0">
                <a:solidFill>
                  <a:srgbClr val="FF0000"/>
                </a:solidFill>
                <a:effectLst/>
                <a:latin typeface="Arial" panose="020B0604020202020204" pitchFamily="34" charset="0"/>
                <a:hlinkClick r:id="rId3" tooltip="Average">
                  <a:extLst>
                    <a:ext uri="{A12FA001-AC4F-418D-AE19-62706E023703}">
                      <ahyp:hlinkClr xmlns:ahyp="http://schemas.microsoft.com/office/drawing/2018/hyperlinkcolor" val="tx"/>
                    </a:ext>
                  </a:extLst>
                </a:hlinkClick>
              </a:rPr>
              <a:t>average</a:t>
            </a:r>
            <a:r>
              <a:rPr lang="en-US" sz="2000" b="0" i="0" dirty="0">
                <a:solidFill>
                  <a:schemeClr val="bg1"/>
                </a:solidFill>
                <a:effectLst/>
                <a:latin typeface="Arial" panose="020B0604020202020204" pitchFamily="34" charset="0"/>
              </a:rPr>
              <a:t> of the results obtained from a large number of independent and identical random samples converges to the true value, if it exists.</a:t>
            </a:r>
            <a:endParaRPr lang="en-US" altLang="en-US" sz="2000" dirty="0">
              <a:solidFill>
                <a:schemeClr val="bg1"/>
              </a:solidFill>
            </a:endParaRPr>
          </a:p>
          <a:p>
            <a:endParaRPr lang="en-US" altLang="en-US" dirty="0">
              <a:solidFill>
                <a:schemeClr val="bg1"/>
              </a:solidFill>
            </a:endParaRPr>
          </a:p>
        </p:txBody>
      </p:sp>
      <p:pic>
        <p:nvPicPr>
          <p:cNvPr id="7" name="Picture 6">
            <a:extLst>
              <a:ext uri="{FF2B5EF4-FFF2-40B4-BE49-F238E27FC236}">
                <a16:creationId xmlns:a16="http://schemas.microsoft.com/office/drawing/2014/main" id="{8BD903D7-702F-1D23-4885-28538EFAA70A}"/>
              </a:ext>
            </a:extLst>
          </p:cNvPr>
          <p:cNvPicPr>
            <a:picLocks noChangeAspect="1"/>
          </p:cNvPicPr>
          <p:nvPr/>
        </p:nvPicPr>
        <p:blipFill rotWithShape="1">
          <a:blip r:embed="rId4"/>
          <a:srcRect l="19288" t="19201" r="22438" b="26200"/>
          <a:stretch/>
        </p:blipFill>
        <p:spPr>
          <a:xfrm>
            <a:off x="606388" y="3959349"/>
            <a:ext cx="4978896" cy="2624013"/>
          </a:xfrm>
          <a:prstGeom prst="rect">
            <a:avLst/>
          </a:prstGeom>
        </p:spPr>
      </p:pic>
      <p:pic>
        <p:nvPicPr>
          <p:cNvPr id="57348" name="Picture 4">
            <a:extLst>
              <a:ext uri="{FF2B5EF4-FFF2-40B4-BE49-F238E27FC236}">
                <a16:creationId xmlns:a16="http://schemas.microsoft.com/office/drawing/2014/main" id="{36A1EA0E-4D9A-ABAB-AFA5-F5232EE7F0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4545" y="4761864"/>
            <a:ext cx="3642995" cy="1821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3369826"/>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1281</TotalTime>
  <Words>1135</Words>
  <Application>Microsoft Office PowerPoint</Application>
  <PresentationFormat>On-screen Show (4:3)</PresentationFormat>
  <Paragraphs>124</Paragraphs>
  <Slides>32</Slides>
  <Notes>0</Notes>
  <HiddenSlides>0</HiddenSlides>
  <MMClips>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Calibri</vt:lpstr>
      <vt:lpstr>Cambria Math</vt:lpstr>
      <vt:lpstr>Tema de Office</vt:lpstr>
      <vt:lpstr>Butterfly Effect Theory</vt:lpstr>
      <vt:lpstr>Index</vt:lpstr>
      <vt:lpstr>Introduction</vt:lpstr>
      <vt:lpstr>Introduction </vt:lpstr>
      <vt:lpstr>Introduction</vt:lpstr>
      <vt:lpstr>Introduction</vt:lpstr>
      <vt:lpstr>Introduction</vt:lpstr>
      <vt:lpstr>Introduction</vt:lpstr>
      <vt:lpstr>Introduction</vt:lpstr>
      <vt:lpstr>Introduction</vt:lpstr>
      <vt:lpstr>Introduction</vt:lpstr>
      <vt:lpstr>Dynamical Systems</vt:lpstr>
      <vt:lpstr>Attractors</vt:lpstr>
      <vt:lpstr>Attractors</vt:lpstr>
      <vt:lpstr>Attractors</vt:lpstr>
      <vt:lpstr>PowerPoint Presentation</vt:lpstr>
      <vt:lpstr>Lorenz Attractor</vt:lpstr>
      <vt:lpstr>Lorenz Attractor </vt:lpstr>
      <vt:lpstr>Strange Attractor</vt:lpstr>
      <vt:lpstr>Strange Attractor</vt:lpstr>
      <vt:lpstr>Chaotic Attractor</vt:lpstr>
      <vt:lpstr>chaotic  Attractor</vt:lpstr>
      <vt:lpstr>PowerPoint Presentation</vt:lpstr>
      <vt:lpstr>PowerPoint Presentation</vt:lpstr>
      <vt:lpstr>Applications</vt:lpstr>
      <vt:lpstr>Applications</vt:lpstr>
      <vt:lpstr>Applications</vt:lpstr>
      <vt:lpstr>Applications</vt:lpstr>
      <vt:lpstr>Quotes Inspired from the theory</vt:lpstr>
      <vt:lpstr>Movies:</vt:lpstr>
      <vt:lpstr>Magazine:</vt:lpstr>
      <vt:lpstr>PowerPoint Presentation</vt:lpstr>
    </vt:vector>
  </TitlesOfParts>
  <Company>Oo_ac_oO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
  <cp:lastModifiedBy>mohammad mashreghi</cp:lastModifiedBy>
  <cp:revision>33</cp:revision>
  <dcterms:created xsi:type="dcterms:W3CDTF">2009-03-03T16:43:47Z</dcterms:created>
  <dcterms:modified xsi:type="dcterms:W3CDTF">2024-01-04T16:22:34Z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