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94" r:id="rId3"/>
    <p:sldId id="257" r:id="rId4"/>
    <p:sldId id="258" r:id="rId5"/>
    <p:sldId id="259" r:id="rId6"/>
    <p:sldId id="260" r:id="rId7"/>
    <p:sldId id="261" r:id="rId8"/>
    <p:sldId id="264" r:id="rId9"/>
    <p:sldId id="265" r:id="rId10"/>
    <p:sldId id="272" r:id="rId11"/>
    <p:sldId id="266" r:id="rId12"/>
    <p:sldId id="268" r:id="rId13"/>
    <p:sldId id="262" r:id="rId14"/>
    <p:sldId id="286" r:id="rId15"/>
    <p:sldId id="287" r:id="rId16"/>
    <p:sldId id="288" r:id="rId17"/>
    <p:sldId id="289" r:id="rId18"/>
    <p:sldId id="290" r:id="rId19"/>
    <p:sldId id="291" r:id="rId20"/>
    <p:sldId id="292" r:id="rId21"/>
    <p:sldId id="293" r:id="rId22"/>
    <p:sldId id="273" r:id="rId23"/>
    <p:sldId id="274" r:id="rId24"/>
    <p:sldId id="275" r:id="rId25"/>
    <p:sldId id="276" r:id="rId26"/>
    <p:sldId id="277" r:id="rId27"/>
    <p:sldId id="278" r:id="rId28"/>
    <p:sldId id="279" r:id="rId29"/>
    <p:sldId id="263" r:id="rId30"/>
    <p:sldId id="280" r:id="rId31"/>
    <p:sldId id="281" r:id="rId32"/>
    <p:sldId id="282" r:id="rId33"/>
    <p:sldId id="267" r:id="rId34"/>
    <p:sldId id="283" r:id="rId35"/>
    <p:sldId id="269" r:id="rId36"/>
    <p:sldId id="270" r:id="rId37"/>
    <p:sldId id="271" r:id="rId38"/>
    <p:sldId id="284" r:id="rId39"/>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1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996062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417636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580698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118639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038346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99984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93713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709050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007405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dirty="0"/>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04837" y="1182053"/>
            <a:ext cx="7934325" cy="3726656"/>
          </a:xfrm>
          <a:prstGeom prst="rect">
            <a:avLst/>
          </a:prstGeom>
          <a:noFill/>
          <a:ln/>
        </p:spPr>
        <p:txBody>
          <a:bodyPr wrap="square" rtlCol="0" anchor="t"/>
          <a:lstStyle/>
          <a:p>
            <a:pPr marL="0" indent="0">
              <a:lnSpc>
                <a:spcPts val="5868"/>
              </a:lnSpc>
              <a:buNone/>
            </a:pPr>
            <a:r>
              <a:rPr lang="en-US" sz="4695" b="1" dirty="0">
                <a:solidFill>
                  <a:srgbClr val="233939"/>
                </a:solidFill>
                <a:latin typeface="Syne" pitchFamily="34" charset="0"/>
                <a:ea typeface="Syne" pitchFamily="34" charset="-122"/>
                <a:cs typeface="Syne" pitchFamily="34" charset="-120"/>
              </a:rPr>
              <a:t>A Unified Game-Theoretic Approach to Multiagent Reinforcement Learning</a:t>
            </a:r>
            <a:endParaRPr lang="en-US" sz="4695" dirty="0"/>
          </a:p>
        </p:txBody>
      </p:sp>
      <p:sp>
        <p:nvSpPr>
          <p:cNvPr id="6" name="Text 3"/>
          <p:cNvSpPr/>
          <p:nvPr/>
        </p:nvSpPr>
        <p:spPr>
          <a:xfrm>
            <a:off x="604836" y="5375077"/>
            <a:ext cx="7934325" cy="1382911"/>
          </a:xfrm>
          <a:prstGeom prst="rect">
            <a:avLst/>
          </a:prstGeom>
          <a:noFill/>
          <a:ln/>
        </p:spPr>
        <p:txBody>
          <a:bodyPr wrap="square" rtlCol="0" anchor="t"/>
          <a:lstStyle/>
          <a:p>
            <a:pPr marL="0" indent="0">
              <a:lnSpc>
                <a:spcPts val="2177"/>
              </a:lnSpc>
              <a:buNone/>
            </a:pPr>
            <a:r>
              <a:rPr lang="en-US" sz="1361" dirty="0">
                <a:solidFill>
                  <a:srgbClr val="3B4E4E"/>
                </a:solidFill>
                <a:latin typeface="Overpass" pitchFamily="34" charset="0"/>
                <a:ea typeface="Overpass" pitchFamily="34" charset="-122"/>
                <a:cs typeface="Overpass" pitchFamily="34" charset="-120"/>
              </a:rPr>
              <a:t>This paper introduces a new algorithm for general multiagent reinforcement learning (MARL), addressing the challenge of achieving general intelligence through agent interaction in shared environments. The authors observe that policies learned using independent reinforcement learning (InRL) can overfit to other agents' policies during training, failing to generalize during execution. To quantify this effect, they introduce a new metric called joint-policy correlation.</a:t>
            </a:r>
            <a:endParaRPr lang="en-US" sz="1361" dirty="0"/>
          </a:p>
        </p:txBody>
      </p:sp>
      <p:sp>
        <p:nvSpPr>
          <p:cNvPr id="7" name="Shape 4"/>
          <p:cNvSpPr/>
          <p:nvPr/>
        </p:nvSpPr>
        <p:spPr>
          <a:xfrm>
            <a:off x="604837" y="6757988"/>
            <a:ext cx="276463" cy="276463"/>
          </a:xfrm>
          <a:prstGeom prst="roundRect">
            <a:avLst>
              <a:gd name="adj" fmla="val 33071643"/>
            </a:avLst>
          </a:prstGeom>
          <a:noFill/>
          <a:ln w="7620">
            <a:solidFill>
              <a:srgbClr val="FFFFFF"/>
            </a:solidFill>
            <a:prstDash val="solid"/>
          </a:ln>
        </p:spPr>
        <p:txBody>
          <a:bodyPr/>
          <a:lstStyle/>
          <a:p>
            <a:endParaRPr lang="en-US"/>
          </a:p>
        </p:txBody>
      </p:sp>
      <p:sp>
        <p:nvSpPr>
          <p:cNvPr id="8" name="Text 3">
            <a:extLst>
              <a:ext uri="{FF2B5EF4-FFF2-40B4-BE49-F238E27FC236}">
                <a16:creationId xmlns:a16="http://schemas.microsoft.com/office/drawing/2014/main" id="{6C74ED75-F0B1-CF2D-970F-526CA7FE82F9}"/>
              </a:ext>
            </a:extLst>
          </p:cNvPr>
          <p:cNvSpPr/>
          <p:nvPr/>
        </p:nvSpPr>
        <p:spPr>
          <a:xfrm>
            <a:off x="604837" y="3731975"/>
            <a:ext cx="7934325" cy="1382911"/>
          </a:xfrm>
          <a:prstGeom prst="rect">
            <a:avLst/>
          </a:prstGeom>
          <a:noFill/>
          <a:ln/>
        </p:spPr>
        <p:txBody>
          <a:bodyPr wrap="square" rtlCol="0" anchor="t"/>
          <a:lstStyle/>
          <a:p>
            <a:pPr marL="0" marR="0">
              <a:lnSpc>
                <a:spcPct val="115000"/>
              </a:lnSpc>
              <a:spcBef>
                <a:spcPts val="0"/>
              </a:spcBef>
              <a:spcAft>
                <a:spcPts val="0"/>
              </a:spcAft>
            </a:pPr>
            <a:r>
              <a:rPr lang="en-US" sz="1400" b="1" dirty="0">
                <a:effectLst/>
                <a:latin typeface="Aptos" panose="020B0004020202020204" pitchFamily="34" charset="0"/>
                <a:ea typeface="Aptos" panose="020B0004020202020204" pitchFamily="34" charset="0"/>
                <a:cs typeface="Aptos" panose="020B0004020202020204" pitchFamily="34" charset="0"/>
              </a:rPr>
              <a:t>Prepared by:</a:t>
            </a:r>
          </a:p>
          <a:p>
            <a:pPr marL="0" marR="0">
              <a:lnSpc>
                <a:spcPct val="115000"/>
              </a:lnSpc>
              <a:spcBef>
                <a:spcPts val="0"/>
              </a:spcBef>
              <a:spcAft>
                <a:spcPts val="0"/>
              </a:spcAft>
            </a:pPr>
            <a:r>
              <a:rPr lang="en-US" sz="1400" b="1" dirty="0">
                <a:effectLst/>
                <a:latin typeface="Aptos" panose="020B0004020202020204" pitchFamily="34" charset="0"/>
                <a:ea typeface="Aptos" panose="020B0004020202020204" pitchFamily="34" charset="0"/>
                <a:cs typeface="Aptos" panose="020B0004020202020204" pitchFamily="34" charset="0"/>
              </a:rPr>
              <a:t>Shirin </a:t>
            </a:r>
            <a:r>
              <a:rPr lang="en-US" sz="1400" b="1" dirty="0" err="1">
                <a:effectLst/>
                <a:latin typeface="Aptos" panose="020B0004020202020204" pitchFamily="34" charset="0"/>
                <a:ea typeface="Aptos" panose="020B0004020202020204" pitchFamily="34" charset="0"/>
                <a:cs typeface="Aptos" panose="020B0004020202020204" pitchFamily="34" charset="0"/>
              </a:rPr>
              <a:t>Jamshidi</a:t>
            </a:r>
            <a:r>
              <a:rPr lang="en-US" sz="1400" b="1" dirty="0">
                <a:effectLst/>
                <a:latin typeface="Aptos" panose="020B0004020202020204" pitchFamily="34" charset="0"/>
                <a:ea typeface="Aptos" panose="020B0004020202020204" pitchFamily="34" charset="0"/>
                <a:cs typeface="Aptos" panose="020B0004020202020204" pitchFamily="34" charset="0"/>
              </a:rPr>
              <a:t> – 810199570</a:t>
            </a:r>
          </a:p>
          <a:p>
            <a:pPr marL="0" marR="0">
              <a:lnSpc>
                <a:spcPct val="115000"/>
              </a:lnSpc>
              <a:spcBef>
                <a:spcPts val="0"/>
              </a:spcBef>
              <a:spcAft>
                <a:spcPts val="0"/>
              </a:spcAft>
            </a:pPr>
            <a:r>
              <a:rPr lang="en-US" sz="1400" b="1" dirty="0">
                <a:effectLst/>
                <a:latin typeface="Aptos" panose="020B0004020202020204" pitchFamily="34" charset="0"/>
                <a:ea typeface="Aptos" panose="020B0004020202020204" pitchFamily="34" charset="0"/>
                <a:cs typeface="Aptos" panose="020B0004020202020204" pitchFamily="34" charset="0"/>
              </a:rPr>
              <a:t>Mahya Shahshahani – 810199598</a:t>
            </a:r>
          </a:p>
          <a:p>
            <a:pPr marL="0" marR="0">
              <a:lnSpc>
                <a:spcPct val="115000"/>
              </a:lnSpc>
              <a:spcBef>
                <a:spcPts val="0"/>
              </a:spcBef>
              <a:spcAft>
                <a:spcPts val="0"/>
              </a:spcAft>
            </a:pPr>
            <a:r>
              <a:rPr lang="en-US" sz="1400" b="1" dirty="0" err="1">
                <a:effectLst/>
                <a:latin typeface="Aptos" panose="020B0004020202020204" pitchFamily="34" charset="0"/>
                <a:ea typeface="Aptos" panose="020B0004020202020204" pitchFamily="34" charset="0"/>
                <a:cs typeface="Aptos" panose="020B0004020202020204" pitchFamily="34" charset="0"/>
              </a:rPr>
              <a:t>Ould</a:t>
            </a:r>
            <a:r>
              <a:rPr lang="en-US" sz="1400" b="1" dirty="0" err="1">
                <a:effectLst/>
                <a:latin typeface="Aptos" panose="020B0004020202020204" pitchFamily="34" charset="0"/>
                <a:ea typeface="Aptos" panose="020B0004020202020204" pitchFamily="34" charset="0"/>
                <a:cs typeface="Arial" panose="020B0604020202020204" pitchFamily="34" charset="0"/>
              </a:rPr>
              <a:t>o</a:t>
            </a:r>
            <a:r>
              <a:rPr lang="en-US" sz="1400" b="1" dirty="0" err="1">
                <a:effectLst/>
                <a:latin typeface="Aptos" panose="020B0004020202020204" pitchFamily="34" charset="0"/>
                <a:ea typeface="Aptos" panose="020B0004020202020204" pitchFamily="34" charset="0"/>
                <a:cs typeface="Aptos" panose="020B0004020202020204" pitchFamily="34" charset="0"/>
              </a:rPr>
              <a:t>uz</a:t>
            </a:r>
            <a:r>
              <a:rPr lang="en-US" sz="1400" b="1" dirty="0">
                <a:effectLst/>
                <a:latin typeface="Aptos" panose="020B0004020202020204" pitchFamily="34" charset="0"/>
                <a:ea typeface="Aptos" panose="020B0004020202020204" pitchFamily="34" charset="0"/>
                <a:cs typeface="Aptos" panose="020B0004020202020204" pitchFamily="34" charset="0"/>
              </a:rPr>
              <a:t> </a:t>
            </a:r>
            <a:r>
              <a:rPr lang="en-US" sz="1400" b="1" dirty="0" err="1">
                <a:effectLst/>
                <a:latin typeface="Aptos" panose="020B0004020202020204" pitchFamily="34" charset="0"/>
                <a:ea typeface="Aptos" panose="020B0004020202020204" pitchFamily="34" charset="0"/>
                <a:cs typeface="Aptos" panose="020B0004020202020204" pitchFamily="34" charset="0"/>
              </a:rPr>
              <a:t>Neysari</a:t>
            </a:r>
            <a:r>
              <a:rPr lang="en-US" sz="1400" b="1" dirty="0">
                <a:effectLst/>
                <a:latin typeface="Aptos" panose="020B0004020202020204" pitchFamily="34" charset="0"/>
                <a:ea typeface="Aptos" panose="020B0004020202020204" pitchFamily="34" charset="0"/>
                <a:cs typeface="Aptos" panose="020B0004020202020204" pitchFamily="34" charset="0"/>
              </a:rPr>
              <a:t> – 810199505</a:t>
            </a:r>
          </a:p>
          <a:p>
            <a:pPr marL="0" marR="0">
              <a:lnSpc>
                <a:spcPct val="115000"/>
              </a:lnSpc>
              <a:spcBef>
                <a:spcPts val="0"/>
              </a:spcBef>
              <a:spcAft>
                <a:spcPts val="0"/>
              </a:spcAft>
            </a:pPr>
            <a:r>
              <a:rPr lang="en-US" sz="1400" b="1" dirty="0">
                <a:effectLst/>
                <a:latin typeface="Aptos" panose="020B0004020202020204" pitchFamily="34" charset="0"/>
                <a:ea typeface="Aptos" panose="020B0004020202020204" pitchFamily="34" charset="0"/>
                <a:cs typeface="Aptos" panose="020B0004020202020204" pitchFamily="34" charset="0"/>
              </a:rPr>
              <a:t>Mohammad </a:t>
            </a:r>
            <a:r>
              <a:rPr lang="en-US" sz="1400" b="1" dirty="0" err="1">
                <a:effectLst/>
                <a:latin typeface="Aptos" panose="020B0004020202020204" pitchFamily="34" charset="0"/>
                <a:ea typeface="Aptos" panose="020B0004020202020204" pitchFamily="34" charset="0"/>
                <a:cs typeface="Aptos" panose="020B0004020202020204" pitchFamily="34" charset="0"/>
              </a:rPr>
              <a:t>Mashreghi</a:t>
            </a:r>
            <a:r>
              <a:rPr lang="en-US" sz="1400" b="1" dirty="0">
                <a:effectLst/>
                <a:latin typeface="Aptos" panose="020B0004020202020204" pitchFamily="34" charset="0"/>
                <a:ea typeface="Aptos" panose="020B0004020202020204" pitchFamily="34" charset="0"/>
                <a:cs typeface="Aptos" panose="020B0004020202020204" pitchFamily="34" charset="0"/>
              </a:rPr>
              <a:t> - 810199492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864037" y="2005489"/>
            <a:ext cx="6172200"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Meta Solvers</a:t>
            </a:r>
            <a:endParaRPr lang="en-US" sz="4860" dirty="0"/>
          </a:p>
        </p:txBody>
      </p:sp>
      <p:sp>
        <p:nvSpPr>
          <p:cNvPr id="5" name="Text 3"/>
          <p:cNvSpPr/>
          <p:nvPr/>
        </p:nvSpPr>
        <p:spPr>
          <a:xfrm>
            <a:off x="864037" y="3394115"/>
            <a:ext cx="3423523" cy="385763"/>
          </a:xfrm>
          <a:prstGeom prst="rect">
            <a:avLst/>
          </a:prstGeom>
          <a:noFill/>
          <a:ln/>
        </p:spPr>
        <p:txBody>
          <a:bodyPr wrap="none" rtlCol="0" anchor="t"/>
          <a:lstStyle/>
          <a:p>
            <a:pPr marL="0" indent="0">
              <a:lnSpc>
                <a:spcPts val="3038"/>
              </a:lnSpc>
              <a:buNone/>
            </a:pPr>
            <a:r>
              <a:rPr lang="en-US" sz="1800" b="1" dirty="0">
                <a:effectLst/>
                <a:latin typeface="Aptos" panose="020B0004020202020204" pitchFamily="34" charset="0"/>
                <a:ea typeface="Times New Roman" panose="02020603050405020304" pitchFamily="18" charset="0"/>
                <a:cs typeface="Times New Roman" panose="02020603050405020304" pitchFamily="18" charset="0"/>
              </a:rPr>
              <a:t>Regret-Matching</a:t>
            </a:r>
            <a:endParaRPr lang="en-US" sz="2430" dirty="0"/>
          </a:p>
        </p:txBody>
      </p:sp>
      <p:sp>
        <p:nvSpPr>
          <p:cNvPr id="6" name="Text 4"/>
          <p:cNvSpPr/>
          <p:nvPr/>
        </p:nvSpPr>
        <p:spPr>
          <a:xfrm>
            <a:off x="864037" y="4026694"/>
            <a:ext cx="3898821" cy="1975247"/>
          </a:xfrm>
          <a:prstGeom prst="rect">
            <a:avLst/>
          </a:prstGeom>
          <a:noFill/>
          <a:ln/>
        </p:spPr>
        <p:txBody>
          <a:bodyPr wrap="square" rtlCol="0" anchor="t"/>
          <a:lstStyle/>
          <a:p>
            <a:pPr marL="0" indent="0">
              <a:lnSpc>
                <a:spcPts val="3110"/>
              </a:lnSpc>
              <a:buNone/>
            </a:pPr>
            <a:r>
              <a:rPr lang="en-US" sz="1800" dirty="0">
                <a:effectLst/>
                <a:latin typeface="Aptos" panose="020B0004020202020204" pitchFamily="34" charset="0"/>
                <a:ea typeface="Aptos" panose="020B0004020202020204" pitchFamily="34" charset="0"/>
                <a:cs typeface="Aptos" panose="020B0004020202020204" pitchFamily="34" charset="0"/>
              </a:rPr>
              <a:t>adjusts strategy choices based on minimizing cumulative regrets from past decisions.</a:t>
            </a:r>
            <a:endParaRPr lang="en-US" sz="1944" dirty="0"/>
          </a:p>
        </p:txBody>
      </p:sp>
      <p:sp>
        <p:nvSpPr>
          <p:cNvPr id="7" name="Text 5"/>
          <p:cNvSpPr/>
          <p:nvPr/>
        </p:nvSpPr>
        <p:spPr>
          <a:xfrm>
            <a:off x="5372695" y="3394115"/>
            <a:ext cx="3849648" cy="385763"/>
          </a:xfrm>
          <a:prstGeom prst="rect">
            <a:avLst/>
          </a:prstGeom>
          <a:noFill/>
          <a:ln/>
        </p:spPr>
        <p:txBody>
          <a:bodyPr wrap="none" rtlCol="0" anchor="t"/>
          <a:lstStyle/>
          <a:p>
            <a:pPr marL="0" indent="0">
              <a:lnSpc>
                <a:spcPts val="3038"/>
              </a:lnSpc>
              <a:buNone/>
            </a:pPr>
            <a:r>
              <a:rPr lang="en-US" sz="1800" b="1" dirty="0">
                <a:effectLst/>
                <a:latin typeface="Aptos" panose="020B0004020202020204" pitchFamily="34" charset="0"/>
                <a:ea typeface="Times New Roman" panose="02020603050405020304" pitchFamily="18" charset="0"/>
                <a:cs typeface="Times New Roman" panose="02020603050405020304" pitchFamily="18" charset="0"/>
              </a:rPr>
              <a:t>Hedge</a:t>
            </a:r>
            <a:endParaRPr lang="en-US" sz="2430" dirty="0"/>
          </a:p>
        </p:txBody>
      </p:sp>
      <p:sp>
        <p:nvSpPr>
          <p:cNvPr id="8" name="Text 6"/>
          <p:cNvSpPr/>
          <p:nvPr/>
        </p:nvSpPr>
        <p:spPr>
          <a:xfrm>
            <a:off x="5372695" y="4026694"/>
            <a:ext cx="3898821" cy="2197417"/>
          </a:xfrm>
          <a:prstGeom prst="rect">
            <a:avLst/>
          </a:prstGeom>
          <a:noFill/>
          <a:ln/>
        </p:spPr>
        <p:txBody>
          <a:bodyPr wrap="square" rtlCol="0" anchor="t"/>
          <a:lstStyle/>
          <a:p>
            <a:pPr marL="0" indent="0">
              <a:lnSpc>
                <a:spcPts val="3110"/>
              </a:lnSpc>
              <a:buNone/>
            </a:pPr>
            <a:r>
              <a:rPr lang="en-US" sz="1800" dirty="0">
                <a:effectLst/>
                <a:latin typeface="Aptos" panose="020B0004020202020204" pitchFamily="34" charset="0"/>
                <a:ea typeface="Aptos" panose="020B0004020202020204" pitchFamily="34" charset="0"/>
                <a:cs typeface="Aptos" panose="020B0004020202020204" pitchFamily="34" charset="0"/>
              </a:rPr>
              <a:t>an algorithm that balances exploration and exploitation by assigning weights to strategies based on past performance.</a:t>
            </a:r>
            <a:endParaRPr lang="en-US" sz="1944" dirty="0"/>
          </a:p>
        </p:txBody>
      </p:sp>
      <p:sp>
        <p:nvSpPr>
          <p:cNvPr id="9" name="Text 7"/>
          <p:cNvSpPr/>
          <p:nvPr/>
        </p:nvSpPr>
        <p:spPr>
          <a:xfrm>
            <a:off x="9881353" y="3394115"/>
            <a:ext cx="3898821" cy="385763"/>
          </a:xfrm>
          <a:prstGeom prst="rect">
            <a:avLst/>
          </a:prstGeom>
          <a:noFill/>
          <a:ln/>
        </p:spPr>
        <p:txBody>
          <a:bodyPr wrap="none" rtlCol="0" anchor="t"/>
          <a:lstStyle/>
          <a:p>
            <a:pPr marL="0" indent="0">
              <a:lnSpc>
                <a:spcPts val="3038"/>
              </a:lnSpc>
              <a:buNone/>
            </a:pPr>
            <a:r>
              <a:rPr lang="en-US" sz="1800" b="1" dirty="0">
                <a:effectLst/>
                <a:latin typeface="Aptos" panose="020B0004020202020204" pitchFamily="34" charset="0"/>
                <a:ea typeface="Times New Roman" panose="02020603050405020304" pitchFamily="18" charset="0"/>
                <a:cs typeface="Times New Roman" panose="02020603050405020304" pitchFamily="18" charset="0"/>
              </a:rPr>
              <a:t>Projected Replicator Dynamics (PRD)</a:t>
            </a:r>
            <a:endParaRPr lang="en-US" sz="2430" dirty="0"/>
          </a:p>
        </p:txBody>
      </p:sp>
      <p:sp>
        <p:nvSpPr>
          <p:cNvPr id="10" name="Text 8"/>
          <p:cNvSpPr/>
          <p:nvPr/>
        </p:nvSpPr>
        <p:spPr>
          <a:xfrm>
            <a:off x="9881354" y="4026694"/>
            <a:ext cx="3898821" cy="1580198"/>
          </a:xfrm>
          <a:prstGeom prst="rect">
            <a:avLst/>
          </a:prstGeom>
          <a:noFill/>
          <a:ln/>
        </p:spPr>
        <p:txBody>
          <a:bodyPr wrap="square" rtlCol="0" anchor="t"/>
          <a:lstStyle/>
          <a:p>
            <a:pPr marL="0" marR="0">
              <a:lnSpc>
                <a:spcPct val="107000"/>
              </a:lnSpc>
              <a:spcBef>
                <a:spcPts val="0"/>
              </a:spcBef>
              <a:spcAft>
                <a:spcPts val="800"/>
              </a:spcAft>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The PRD approach directs exploration, differing from standard replicator dynamics that include isotropic diffusion or mutation terms, which assume undirected and unbiased evolution.</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12" name="Picture 11" descr="A black text on a white background&#10;&#10;Description automatically generated">
            <a:extLst>
              <a:ext uri="{FF2B5EF4-FFF2-40B4-BE49-F238E27FC236}">
                <a16:creationId xmlns:a16="http://schemas.microsoft.com/office/drawing/2014/main" id="{DA0DC691-D7AD-3BA6-079D-1F5E486E9D83}"/>
              </a:ext>
            </a:extLst>
          </p:cNvPr>
          <p:cNvPicPr>
            <a:picLocks noChangeAspect="1"/>
          </p:cNvPicPr>
          <p:nvPr/>
        </p:nvPicPr>
        <p:blipFill>
          <a:blip r:embed="rId3"/>
          <a:stretch>
            <a:fillRect/>
          </a:stretch>
        </p:blipFill>
        <p:spPr>
          <a:xfrm>
            <a:off x="9977366" y="6174162"/>
            <a:ext cx="3462828" cy="9998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3086100"/>
          </a:xfrm>
          <a:prstGeom prst="rect">
            <a:avLst/>
          </a:prstGeom>
        </p:spPr>
      </p:pic>
      <p:sp>
        <p:nvSpPr>
          <p:cNvPr id="5" name="Text 2"/>
          <p:cNvSpPr/>
          <p:nvPr/>
        </p:nvSpPr>
        <p:spPr>
          <a:xfrm>
            <a:off x="864037" y="3777139"/>
            <a:ext cx="12902327" cy="1543050"/>
          </a:xfrm>
          <a:prstGeom prst="rect">
            <a:avLst/>
          </a:prstGeom>
          <a:noFill/>
          <a:ln/>
        </p:spPr>
        <p:txBody>
          <a:bodyPr wrap="squar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Deep Cognitive Hierarchies (DCH): Motivation</a:t>
            </a:r>
            <a:endParaRPr lang="en-US" sz="4860" dirty="0"/>
          </a:p>
        </p:txBody>
      </p:sp>
      <p:sp>
        <p:nvSpPr>
          <p:cNvPr id="6" name="Shape 3"/>
          <p:cNvSpPr/>
          <p:nvPr/>
        </p:nvSpPr>
        <p:spPr>
          <a:xfrm>
            <a:off x="864037" y="5690473"/>
            <a:ext cx="4136231" cy="2043826"/>
          </a:xfrm>
          <a:prstGeom prst="roundRect">
            <a:avLst>
              <a:gd name="adj" fmla="val 6012"/>
            </a:avLst>
          </a:prstGeom>
          <a:solidFill>
            <a:srgbClr val="DDEEE6"/>
          </a:solidFill>
          <a:ln w="15240">
            <a:solidFill>
              <a:srgbClr val="C3D4CC"/>
            </a:solidFill>
            <a:prstDash val="solid"/>
          </a:ln>
        </p:spPr>
        <p:txBody>
          <a:bodyPr/>
          <a:lstStyle/>
          <a:p>
            <a:endParaRPr lang="en-US"/>
          </a:p>
        </p:txBody>
      </p:sp>
      <p:sp>
        <p:nvSpPr>
          <p:cNvPr id="7" name="Text 4"/>
          <p:cNvSpPr/>
          <p:nvPr/>
        </p:nvSpPr>
        <p:spPr>
          <a:xfrm>
            <a:off x="1126093" y="5952530"/>
            <a:ext cx="3086100" cy="385763"/>
          </a:xfrm>
          <a:prstGeom prst="rect">
            <a:avLst/>
          </a:prstGeom>
          <a:noFill/>
          <a:ln/>
        </p:spPr>
        <p:txBody>
          <a:bodyPr wrap="none" rtlCol="0" anchor="t"/>
          <a:lstStyle/>
          <a:p>
            <a:pPr marL="0" indent="0">
              <a:lnSpc>
                <a:spcPts val="3038"/>
              </a:lnSpc>
              <a:buNone/>
            </a:pPr>
            <a:r>
              <a:rPr lang="en-US" sz="2430" b="1" dirty="0">
                <a:solidFill>
                  <a:srgbClr val="3B4E4E"/>
                </a:solidFill>
                <a:latin typeface="Syne" pitchFamily="34" charset="0"/>
                <a:ea typeface="Syne" pitchFamily="34" charset="-122"/>
                <a:cs typeface="Syne" pitchFamily="34" charset="-120"/>
              </a:rPr>
              <a:t>PSRO Limitations</a:t>
            </a:r>
            <a:endParaRPr lang="en-US" sz="2430" dirty="0"/>
          </a:p>
        </p:txBody>
      </p:sp>
      <p:sp>
        <p:nvSpPr>
          <p:cNvPr id="8" name="Text 5"/>
          <p:cNvSpPr/>
          <p:nvPr/>
        </p:nvSpPr>
        <p:spPr>
          <a:xfrm>
            <a:off x="1126093" y="6486406"/>
            <a:ext cx="3612118" cy="790099"/>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PSRO can be slow to converge in complex environments.</a:t>
            </a:r>
            <a:endParaRPr lang="en-US" sz="1944" dirty="0"/>
          </a:p>
        </p:txBody>
      </p:sp>
      <p:sp>
        <p:nvSpPr>
          <p:cNvPr id="9" name="Shape 6"/>
          <p:cNvSpPr/>
          <p:nvPr/>
        </p:nvSpPr>
        <p:spPr>
          <a:xfrm>
            <a:off x="5247084" y="5690472"/>
            <a:ext cx="4136231" cy="2043827"/>
          </a:xfrm>
          <a:prstGeom prst="roundRect">
            <a:avLst>
              <a:gd name="adj" fmla="val 6012"/>
            </a:avLst>
          </a:prstGeom>
          <a:solidFill>
            <a:srgbClr val="DDEEE6"/>
          </a:solidFill>
          <a:ln w="15240">
            <a:solidFill>
              <a:srgbClr val="C3D4CC"/>
            </a:solidFill>
            <a:prstDash val="solid"/>
          </a:ln>
        </p:spPr>
        <p:txBody>
          <a:bodyPr/>
          <a:lstStyle/>
          <a:p>
            <a:endParaRPr lang="en-US"/>
          </a:p>
        </p:txBody>
      </p:sp>
      <p:sp>
        <p:nvSpPr>
          <p:cNvPr id="10" name="Text 7"/>
          <p:cNvSpPr/>
          <p:nvPr/>
        </p:nvSpPr>
        <p:spPr>
          <a:xfrm>
            <a:off x="5509141" y="5952530"/>
            <a:ext cx="3086100" cy="385763"/>
          </a:xfrm>
          <a:prstGeom prst="rect">
            <a:avLst/>
          </a:prstGeom>
          <a:noFill/>
          <a:ln/>
        </p:spPr>
        <p:txBody>
          <a:bodyPr wrap="none" rtlCol="0" anchor="t"/>
          <a:lstStyle/>
          <a:p>
            <a:pPr marL="0" indent="0">
              <a:lnSpc>
                <a:spcPts val="3038"/>
              </a:lnSpc>
              <a:buNone/>
            </a:pPr>
            <a:r>
              <a:rPr lang="en-US" sz="2430" b="1" dirty="0">
                <a:solidFill>
                  <a:srgbClr val="3B4E4E"/>
                </a:solidFill>
                <a:latin typeface="Syne" pitchFamily="34" charset="0"/>
                <a:ea typeface="Syne" pitchFamily="34" charset="-122"/>
                <a:cs typeface="Syne" pitchFamily="34" charset="-120"/>
              </a:rPr>
              <a:t>DCH Solution</a:t>
            </a:r>
            <a:endParaRPr lang="en-US" sz="2430" dirty="0"/>
          </a:p>
        </p:txBody>
      </p:sp>
      <p:sp>
        <p:nvSpPr>
          <p:cNvPr id="11" name="Text 8"/>
          <p:cNvSpPr/>
          <p:nvPr/>
        </p:nvSpPr>
        <p:spPr>
          <a:xfrm>
            <a:off x="5509141" y="6486406"/>
            <a:ext cx="3612118" cy="790099"/>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DCH is a parallel form of PSRO for enhanced efficiency</a:t>
            </a:r>
            <a:endParaRPr lang="en-US" sz="1944" dirty="0"/>
          </a:p>
        </p:txBody>
      </p:sp>
      <p:sp>
        <p:nvSpPr>
          <p:cNvPr id="12" name="Shape 9"/>
          <p:cNvSpPr/>
          <p:nvPr/>
        </p:nvSpPr>
        <p:spPr>
          <a:xfrm>
            <a:off x="9630132" y="5690473"/>
            <a:ext cx="4136231" cy="2043826"/>
          </a:xfrm>
          <a:prstGeom prst="roundRect">
            <a:avLst>
              <a:gd name="adj" fmla="val 6012"/>
            </a:avLst>
          </a:prstGeom>
          <a:solidFill>
            <a:srgbClr val="DDEEE6"/>
          </a:solidFill>
          <a:ln w="15240">
            <a:solidFill>
              <a:srgbClr val="C3D4CC"/>
            </a:solidFill>
            <a:prstDash val="solid"/>
          </a:ln>
        </p:spPr>
        <p:txBody>
          <a:bodyPr/>
          <a:lstStyle/>
          <a:p>
            <a:endParaRPr lang="en-US"/>
          </a:p>
        </p:txBody>
      </p:sp>
      <p:sp>
        <p:nvSpPr>
          <p:cNvPr id="13" name="Text 10"/>
          <p:cNvSpPr/>
          <p:nvPr/>
        </p:nvSpPr>
        <p:spPr>
          <a:xfrm>
            <a:off x="9892189" y="5952530"/>
            <a:ext cx="3086100" cy="385763"/>
          </a:xfrm>
          <a:prstGeom prst="rect">
            <a:avLst/>
          </a:prstGeom>
          <a:noFill/>
          <a:ln/>
        </p:spPr>
        <p:txBody>
          <a:bodyPr wrap="none" rtlCol="0" anchor="t"/>
          <a:lstStyle/>
          <a:p>
            <a:pPr marL="0" indent="0">
              <a:lnSpc>
                <a:spcPts val="3038"/>
              </a:lnSpc>
              <a:buNone/>
            </a:pPr>
            <a:r>
              <a:rPr lang="en-US" sz="2430" b="1" dirty="0">
                <a:solidFill>
                  <a:srgbClr val="3B4E4E"/>
                </a:solidFill>
                <a:latin typeface="Syne" pitchFamily="34" charset="0"/>
                <a:ea typeface="Syne" pitchFamily="34" charset="-122"/>
                <a:cs typeface="Syne" pitchFamily="34" charset="-120"/>
              </a:rPr>
              <a:t>Fixed Levels</a:t>
            </a:r>
            <a:endParaRPr lang="en-US" sz="2430" dirty="0"/>
          </a:p>
        </p:txBody>
      </p:sp>
      <p:sp>
        <p:nvSpPr>
          <p:cNvPr id="14" name="Text 11"/>
          <p:cNvSpPr/>
          <p:nvPr/>
        </p:nvSpPr>
        <p:spPr>
          <a:xfrm>
            <a:off x="9892189" y="6486406"/>
            <a:ext cx="3612118" cy="790099"/>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DCH runs a fixed number of levels in parallel.</a:t>
            </a:r>
            <a:endParaRPr lang="en-US" sz="1944"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761564" y="806767"/>
            <a:ext cx="10574298"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DCH: Efficiency and Scalability</a:t>
            </a:r>
            <a:endParaRPr lang="en-US" sz="4860" dirty="0"/>
          </a:p>
        </p:txBody>
      </p:sp>
      <p:sp>
        <p:nvSpPr>
          <p:cNvPr id="5" name="Text 3"/>
          <p:cNvSpPr/>
          <p:nvPr/>
        </p:nvSpPr>
        <p:spPr>
          <a:xfrm>
            <a:off x="761564" y="2105083"/>
            <a:ext cx="3120152"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Space Complexity</a:t>
            </a:r>
            <a:endParaRPr lang="en-US" sz="2430" dirty="0"/>
          </a:p>
        </p:txBody>
      </p:sp>
      <p:sp>
        <p:nvSpPr>
          <p:cNvPr id="6" name="Text 4"/>
          <p:cNvSpPr/>
          <p:nvPr/>
        </p:nvSpPr>
        <p:spPr>
          <a:xfrm>
            <a:off x="736937" y="2919095"/>
            <a:ext cx="3898821" cy="1185148"/>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DCH reduces space complexity to O(n²K²), where n is players and K is levels.</a:t>
            </a:r>
            <a:endParaRPr lang="en-US" sz="1944" dirty="0"/>
          </a:p>
        </p:txBody>
      </p:sp>
      <p:sp>
        <p:nvSpPr>
          <p:cNvPr id="7" name="Text 5"/>
          <p:cNvSpPr/>
          <p:nvPr/>
        </p:nvSpPr>
        <p:spPr>
          <a:xfrm>
            <a:off x="5372695" y="2110479"/>
            <a:ext cx="3331845"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Practical Efficiency</a:t>
            </a:r>
            <a:endParaRPr lang="en-US" sz="2430" dirty="0"/>
          </a:p>
        </p:txBody>
      </p:sp>
      <p:sp>
        <p:nvSpPr>
          <p:cNvPr id="8" name="Text 6"/>
          <p:cNvSpPr/>
          <p:nvPr/>
        </p:nvSpPr>
        <p:spPr>
          <a:xfrm>
            <a:off x="5309145" y="2942590"/>
            <a:ext cx="3898821" cy="790099"/>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Trades some accuracy for increased efficiency compared to PSRO.</a:t>
            </a:r>
            <a:endParaRPr lang="en-US" sz="1944" dirty="0"/>
          </a:p>
        </p:txBody>
      </p:sp>
      <p:sp>
        <p:nvSpPr>
          <p:cNvPr id="9" name="Text 7"/>
          <p:cNvSpPr/>
          <p:nvPr/>
        </p:nvSpPr>
        <p:spPr>
          <a:xfrm>
            <a:off x="10124420" y="2192177"/>
            <a:ext cx="3086100"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Online Updates</a:t>
            </a:r>
            <a:endParaRPr lang="en-US" sz="2430" dirty="0"/>
          </a:p>
        </p:txBody>
      </p:sp>
      <p:sp>
        <p:nvSpPr>
          <p:cNvPr id="10" name="Text 8"/>
          <p:cNvSpPr/>
          <p:nvPr/>
        </p:nvSpPr>
        <p:spPr>
          <a:xfrm>
            <a:off x="9718059" y="2919333"/>
            <a:ext cx="3898821" cy="1185148"/>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Updates meta-strategies online instead of storing entire payoff tensor.</a:t>
            </a:r>
            <a:endParaRPr lang="en-US" sz="1944" dirty="0"/>
          </a:p>
        </p:txBody>
      </p:sp>
      <p:pic>
        <p:nvPicPr>
          <p:cNvPr id="11" name="Picture 10" descr="A screenshot of a computer&#10;&#10;Description automatically generated">
            <a:extLst>
              <a:ext uri="{FF2B5EF4-FFF2-40B4-BE49-F238E27FC236}">
                <a16:creationId xmlns:a16="http://schemas.microsoft.com/office/drawing/2014/main" id="{D796E0CA-A782-59A9-74C1-4A788CD01790}"/>
              </a:ext>
            </a:extLst>
          </p:cNvPr>
          <p:cNvPicPr>
            <a:picLocks noChangeAspect="1"/>
          </p:cNvPicPr>
          <p:nvPr/>
        </p:nvPicPr>
        <p:blipFill rotWithShape="1">
          <a:blip r:embed="rId3"/>
          <a:srcRect l="55509" t="35478" r="20269" b="32461"/>
          <a:stretch/>
        </p:blipFill>
        <p:spPr bwMode="auto">
          <a:xfrm>
            <a:off x="5176153" y="4496912"/>
            <a:ext cx="3724928" cy="277272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23505" y="6427"/>
            <a:ext cx="14630400" cy="8229600"/>
          </a:xfrm>
          <a:prstGeom prst="rect">
            <a:avLst/>
          </a:prstGeom>
          <a:solidFill>
            <a:srgbClr val="F9F4BE"/>
          </a:solidFill>
          <a:ln/>
        </p:spPr>
        <p:txBody>
          <a:bodyPr/>
          <a:lstStyle/>
          <a:p>
            <a:endParaRPr lang="en-US"/>
          </a:p>
        </p:txBody>
      </p:sp>
      <p:sp>
        <p:nvSpPr>
          <p:cNvPr id="3" name="Shape 1"/>
          <p:cNvSpPr/>
          <p:nvPr/>
        </p:nvSpPr>
        <p:spPr>
          <a:xfrm>
            <a:off x="0" y="6427"/>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689949" y="6427"/>
            <a:ext cx="5486400" cy="8229600"/>
          </a:xfrm>
          <a:prstGeom prst="rect">
            <a:avLst/>
          </a:prstGeom>
        </p:spPr>
      </p:pic>
      <p:sp>
        <p:nvSpPr>
          <p:cNvPr id="5" name="Text 2"/>
          <p:cNvSpPr/>
          <p:nvPr/>
        </p:nvSpPr>
        <p:spPr>
          <a:xfrm>
            <a:off x="6252805" y="459263"/>
            <a:ext cx="7839789" cy="1164431"/>
          </a:xfrm>
          <a:prstGeom prst="rect">
            <a:avLst/>
          </a:prstGeom>
          <a:noFill/>
          <a:ln/>
        </p:spPr>
        <p:txBody>
          <a:bodyPr wrap="square" rtlCol="0" anchor="t"/>
          <a:lstStyle/>
          <a:p>
            <a:pPr marL="0" indent="0">
              <a:lnSpc>
                <a:spcPts val="4585"/>
              </a:lnSpc>
              <a:buNone/>
            </a:pPr>
            <a:r>
              <a:rPr lang="en-US" sz="3668" b="1" dirty="0">
                <a:solidFill>
                  <a:srgbClr val="233939"/>
                </a:solidFill>
                <a:latin typeface="Syne" pitchFamily="34" charset="0"/>
                <a:ea typeface="Syne" pitchFamily="34" charset="-122"/>
                <a:cs typeface="Syne" pitchFamily="34" charset="-120"/>
              </a:rPr>
              <a:t>Decoupled Meta-Strategy Solvers:</a:t>
            </a:r>
            <a:endParaRPr lang="en-US" sz="3668" dirty="0"/>
          </a:p>
        </p:txBody>
      </p:sp>
      <p:pic>
        <p:nvPicPr>
          <p:cNvPr id="6" name="Image 1" descr="preencoded.png"/>
          <p:cNvPicPr>
            <a:picLocks noChangeAspect="1"/>
          </p:cNvPicPr>
          <p:nvPr/>
        </p:nvPicPr>
        <p:blipFill>
          <a:blip r:embed="rId4"/>
          <a:stretch>
            <a:fillRect/>
          </a:stretch>
        </p:blipFill>
        <p:spPr>
          <a:xfrm>
            <a:off x="6138505" y="1384895"/>
            <a:ext cx="465773" cy="465773"/>
          </a:xfrm>
          <a:prstGeom prst="rect">
            <a:avLst/>
          </a:prstGeom>
        </p:spPr>
      </p:pic>
      <p:sp>
        <p:nvSpPr>
          <p:cNvPr id="7" name="Text 3"/>
          <p:cNvSpPr/>
          <p:nvPr/>
        </p:nvSpPr>
        <p:spPr>
          <a:xfrm>
            <a:off x="6138505" y="2036882"/>
            <a:ext cx="2329101" cy="291108"/>
          </a:xfrm>
          <a:prstGeom prst="rect">
            <a:avLst/>
          </a:prstGeom>
          <a:noFill/>
          <a:ln/>
        </p:spPr>
        <p:txBody>
          <a:bodyPr wrap="none" rtlCol="0" anchor="t"/>
          <a:lstStyle/>
          <a:p>
            <a:pPr marL="0" indent="0" algn="l">
              <a:lnSpc>
                <a:spcPts val="2292"/>
              </a:lnSpc>
              <a:buNone/>
            </a:pPr>
            <a:r>
              <a:rPr lang="en-US" sz="1834" b="1" dirty="0">
                <a:solidFill>
                  <a:srgbClr val="3B4E4E"/>
                </a:solidFill>
                <a:latin typeface="Syne" pitchFamily="34" charset="0"/>
                <a:ea typeface="Syne" pitchFamily="34" charset="-122"/>
                <a:cs typeface="Syne" pitchFamily="34" charset="-120"/>
              </a:rPr>
              <a:t>Expert Algorithms</a:t>
            </a:r>
            <a:endParaRPr lang="en-US" sz="1834" dirty="0"/>
          </a:p>
        </p:txBody>
      </p:sp>
      <p:sp>
        <p:nvSpPr>
          <p:cNvPr id="8" name="Text 4"/>
          <p:cNvSpPr/>
          <p:nvPr/>
        </p:nvSpPr>
        <p:spPr>
          <a:xfrm>
            <a:off x="6138504" y="2400259"/>
            <a:ext cx="7839789" cy="298133"/>
          </a:xfrm>
          <a:prstGeom prst="rect">
            <a:avLst/>
          </a:prstGeom>
          <a:noFill/>
          <a:ln/>
        </p:spPr>
        <p:txBody>
          <a:bodyPr wrap="none" rtlCol="0" anchor="t"/>
          <a:lstStyle/>
          <a:p>
            <a:pPr marL="0" indent="0" algn="l">
              <a:lnSpc>
                <a:spcPts val="2347"/>
              </a:lnSpc>
              <a:buNone/>
            </a:pPr>
            <a:r>
              <a:rPr lang="en-US" sz="1467" dirty="0">
                <a:solidFill>
                  <a:srgbClr val="3B4E4E"/>
                </a:solidFill>
                <a:latin typeface="Overpass" pitchFamily="34" charset="0"/>
                <a:ea typeface="Overpass" pitchFamily="34" charset="-122"/>
                <a:cs typeface="Overpass" pitchFamily="34" charset="-120"/>
              </a:rPr>
              <a:t>Full information about each option in every round.</a:t>
            </a:r>
            <a:endParaRPr lang="en-US" sz="1467" dirty="0"/>
          </a:p>
        </p:txBody>
      </p:sp>
      <p:pic>
        <p:nvPicPr>
          <p:cNvPr id="9" name="Image 2" descr="preencoded.png"/>
          <p:cNvPicPr>
            <a:picLocks noChangeAspect="1"/>
          </p:cNvPicPr>
          <p:nvPr/>
        </p:nvPicPr>
        <p:blipFill>
          <a:blip r:embed="rId5"/>
          <a:stretch>
            <a:fillRect/>
          </a:stretch>
        </p:blipFill>
        <p:spPr>
          <a:xfrm>
            <a:off x="6138504" y="2908955"/>
            <a:ext cx="465773" cy="465773"/>
          </a:xfrm>
          <a:prstGeom prst="rect">
            <a:avLst/>
          </a:prstGeom>
        </p:spPr>
      </p:pic>
      <p:sp>
        <p:nvSpPr>
          <p:cNvPr id="10" name="Text 5"/>
          <p:cNvSpPr/>
          <p:nvPr/>
        </p:nvSpPr>
        <p:spPr>
          <a:xfrm>
            <a:off x="6138504" y="3425706"/>
            <a:ext cx="2329101" cy="291108"/>
          </a:xfrm>
          <a:prstGeom prst="rect">
            <a:avLst/>
          </a:prstGeom>
          <a:noFill/>
          <a:ln/>
        </p:spPr>
        <p:txBody>
          <a:bodyPr wrap="none" rtlCol="0" anchor="t"/>
          <a:lstStyle/>
          <a:p>
            <a:pPr marL="0" indent="0" algn="l">
              <a:lnSpc>
                <a:spcPts val="2292"/>
              </a:lnSpc>
              <a:buNone/>
            </a:pPr>
            <a:r>
              <a:rPr lang="en-US" sz="1834" b="1" dirty="0">
                <a:solidFill>
                  <a:srgbClr val="3B4E4E"/>
                </a:solidFill>
                <a:latin typeface="Syne" pitchFamily="34" charset="0"/>
                <a:ea typeface="Syne" pitchFamily="34" charset="-122"/>
                <a:cs typeface="Syne" pitchFamily="34" charset="-120"/>
              </a:rPr>
              <a:t>Bandit Algorithms</a:t>
            </a:r>
            <a:endParaRPr lang="en-US" sz="1834" dirty="0"/>
          </a:p>
        </p:txBody>
      </p:sp>
      <p:sp>
        <p:nvSpPr>
          <p:cNvPr id="11" name="Text 6"/>
          <p:cNvSpPr/>
          <p:nvPr/>
        </p:nvSpPr>
        <p:spPr>
          <a:xfrm>
            <a:off x="6138503" y="3794203"/>
            <a:ext cx="7839789" cy="298133"/>
          </a:xfrm>
          <a:prstGeom prst="rect">
            <a:avLst/>
          </a:prstGeom>
          <a:noFill/>
          <a:ln/>
        </p:spPr>
        <p:txBody>
          <a:bodyPr wrap="none" rtlCol="0" anchor="t"/>
          <a:lstStyle/>
          <a:p>
            <a:pPr marL="0" indent="0" algn="l">
              <a:lnSpc>
                <a:spcPts val="2347"/>
              </a:lnSpc>
              <a:buNone/>
            </a:pPr>
            <a:r>
              <a:rPr lang="en-US" sz="1467" dirty="0">
                <a:solidFill>
                  <a:srgbClr val="3B4E4E"/>
                </a:solidFill>
                <a:latin typeface="Overpass" pitchFamily="34" charset="0"/>
                <a:ea typeface="Overpass" pitchFamily="34" charset="-122"/>
                <a:cs typeface="Overpass" pitchFamily="34" charset="-120"/>
              </a:rPr>
              <a:t>Partial information, feedback only for chosen option.</a:t>
            </a:r>
            <a:endParaRPr lang="en-US" sz="1467" dirty="0"/>
          </a:p>
        </p:txBody>
      </p:sp>
      <p:pic>
        <p:nvPicPr>
          <p:cNvPr id="12" name="Image 3" descr="preencoded.png"/>
          <p:cNvPicPr>
            <a:picLocks noChangeAspect="1"/>
          </p:cNvPicPr>
          <p:nvPr/>
        </p:nvPicPr>
        <p:blipFill>
          <a:blip r:embed="rId6"/>
          <a:stretch>
            <a:fillRect/>
          </a:stretch>
        </p:blipFill>
        <p:spPr>
          <a:xfrm>
            <a:off x="6138503" y="4346852"/>
            <a:ext cx="465773" cy="465773"/>
          </a:xfrm>
          <a:prstGeom prst="rect">
            <a:avLst/>
          </a:prstGeom>
        </p:spPr>
      </p:pic>
      <p:sp>
        <p:nvSpPr>
          <p:cNvPr id="13" name="Text 7"/>
          <p:cNvSpPr/>
          <p:nvPr/>
        </p:nvSpPr>
        <p:spPr>
          <a:xfrm>
            <a:off x="6138503" y="4891919"/>
            <a:ext cx="2329101" cy="291108"/>
          </a:xfrm>
          <a:prstGeom prst="rect">
            <a:avLst/>
          </a:prstGeom>
          <a:noFill/>
          <a:ln/>
        </p:spPr>
        <p:txBody>
          <a:bodyPr wrap="none" rtlCol="0" anchor="t"/>
          <a:lstStyle/>
          <a:p>
            <a:pPr marL="0" indent="0" algn="l">
              <a:lnSpc>
                <a:spcPts val="2292"/>
              </a:lnSpc>
              <a:buNone/>
            </a:pPr>
            <a:r>
              <a:rPr lang="en-US" sz="1834" b="1" dirty="0">
                <a:solidFill>
                  <a:srgbClr val="3B4E4E"/>
                </a:solidFill>
                <a:latin typeface="Syne" pitchFamily="34" charset="0"/>
                <a:ea typeface="Syne" pitchFamily="34" charset="-122"/>
                <a:cs typeface="Syne" pitchFamily="34" charset="-120"/>
              </a:rPr>
              <a:t>Game Application</a:t>
            </a:r>
            <a:endParaRPr lang="en-US" sz="1834" dirty="0"/>
          </a:p>
        </p:txBody>
      </p:sp>
      <p:sp>
        <p:nvSpPr>
          <p:cNvPr id="14" name="Text 8"/>
          <p:cNvSpPr/>
          <p:nvPr/>
        </p:nvSpPr>
        <p:spPr>
          <a:xfrm>
            <a:off x="6138505" y="5362216"/>
            <a:ext cx="7839789" cy="1327342"/>
          </a:xfrm>
          <a:prstGeom prst="rect">
            <a:avLst/>
          </a:prstGeom>
          <a:noFill/>
          <a:ln/>
        </p:spPr>
        <p:txBody>
          <a:bodyPr wrap="none" rtlCol="0" anchor="t"/>
          <a:lstStyle/>
          <a:p>
            <a:pPr marL="0" indent="0" algn="l">
              <a:lnSpc>
                <a:spcPts val="2347"/>
              </a:lnSpc>
              <a:buNone/>
            </a:pPr>
            <a:r>
              <a:rPr lang="en-US" sz="1467" dirty="0">
                <a:solidFill>
                  <a:srgbClr val="3B4E4E"/>
                </a:solidFill>
                <a:latin typeface="Overpass" pitchFamily="34" charset="0"/>
                <a:ea typeface="Overpass" pitchFamily="34" charset="-122"/>
                <a:cs typeface="Overpass" pitchFamily="34" charset="-120"/>
              </a:rPr>
              <a:t>Apply sample-based adversarial bandits to games.</a:t>
            </a:r>
          </a:p>
          <a:p>
            <a:pPr>
              <a:lnSpc>
                <a:spcPts val="2347"/>
              </a:lnSpc>
            </a:pPr>
            <a:r>
              <a:rPr lang="en-US" sz="1467" dirty="0">
                <a:solidFill>
                  <a:srgbClr val="3B4E4E"/>
                </a:solidFill>
                <a:latin typeface="Overpass" pitchFamily="34" charset="0"/>
                <a:ea typeface="Overpass" pitchFamily="34" charset="-122"/>
                <a:cs typeface="Overpass" pitchFamily="34" charset="-120"/>
              </a:rPr>
              <a:t>- </a:t>
            </a:r>
            <a:r>
              <a:rPr lang="en-US" sz="1600" dirty="0">
                <a:solidFill>
                  <a:srgbClr val="3B4E4E"/>
                </a:solidFill>
                <a:latin typeface="Overpass" pitchFamily="34" charset="0"/>
                <a:ea typeface="Overpass" pitchFamily="34" charset="-122"/>
                <a:cs typeface="Overpass" pitchFamily="34" charset="-120"/>
              </a:rPr>
              <a:t>Decoupled Regret-Matching</a:t>
            </a:r>
            <a:endParaRPr lang="en-US" sz="1600" dirty="0"/>
          </a:p>
          <a:p>
            <a:pPr>
              <a:lnSpc>
                <a:spcPts val="2347"/>
              </a:lnSpc>
            </a:pPr>
            <a:r>
              <a:rPr lang="en-US" sz="1467" dirty="0">
                <a:solidFill>
                  <a:srgbClr val="3B4E4E"/>
                </a:solidFill>
                <a:latin typeface="Overpass" pitchFamily="34" charset="0"/>
                <a:ea typeface="Overpass" pitchFamily="34" charset="-122"/>
                <a:cs typeface="Overpass" pitchFamily="34" charset="-120"/>
              </a:rPr>
              <a:t>- </a:t>
            </a:r>
            <a:r>
              <a:rPr lang="en-US" sz="1600" dirty="0">
                <a:solidFill>
                  <a:srgbClr val="3B4E4E"/>
                </a:solidFill>
                <a:latin typeface="Overpass" pitchFamily="34" charset="0"/>
                <a:ea typeface="Overpass" pitchFamily="34" charset="-122"/>
                <a:cs typeface="Overpass" pitchFamily="34" charset="-120"/>
              </a:rPr>
              <a:t>Exp3 (Decoupled Hedge)</a:t>
            </a:r>
            <a:endParaRPr lang="en-US" sz="1600" dirty="0"/>
          </a:p>
          <a:p>
            <a:pPr>
              <a:lnSpc>
                <a:spcPts val="2347"/>
              </a:lnSpc>
            </a:pPr>
            <a:r>
              <a:rPr lang="en-US" sz="1467" dirty="0">
                <a:solidFill>
                  <a:srgbClr val="3B4E4E"/>
                </a:solidFill>
                <a:latin typeface="Overpass" pitchFamily="34" charset="0"/>
                <a:ea typeface="Overpass" pitchFamily="34" charset="-122"/>
                <a:cs typeface="Overpass" pitchFamily="34" charset="-120"/>
              </a:rPr>
              <a:t>- </a:t>
            </a:r>
            <a:r>
              <a:rPr lang="en-US" sz="1600" dirty="0">
                <a:solidFill>
                  <a:srgbClr val="3B4E4E"/>
                </a:solidFill>
                <a:latin typeface="Overpass" pitchFamily="34" charset="0"/>
                <a:ea typeface="Overpass" pitchFamily="34" charset="-122"/>
                <a:cs typeface="Overpass" pitchFamily="34" charset="-120"/>
              </a:rPr>
              <a:t>Decoupled PRD</a:t>
            </a:r>
            <a:endParaRPr lang="en-US" sz="1600" dirty="0"/>
          </a:p>
          <a:p>
            <a:pPr marL="0" indent="0" algn="l">
              <a:lnSpc>
                <a:spcPts val="2347"/>
              </a:lnSpc>
              <a:buNone/>
            </a:pPr>
            <a:endParaRPr lang="fa-IR" sz="1467" dirty="0">
              <a:solidFill>
                <a:srgbClr val="3B4E4E"/>
              </a:solidFill>
              <a:latin typeface="Overpass" pitchFamily="34" charset="0"/>
              <a:ea typeface="Overpass" pitchFamily="34" charset="-122"/>
              <a:cs typeface="Overpass" pitchFamily="34" charset="-120"/>
            </a:endParaRPr>
          </a:p>
          <a:p>
            <a:pPr marL="0" indent="0" algn="l">
              <a:lnSpc>
                <a:spcPts val="2347"/>
              </a:lnSpc>
              <a:buNone/>
            </a:pPr>
            <a:endParaRPr lang="fa-IR" sz="1467" dirty="0">
              <a:solidFill>
                <a:srgbClr val="3B4E4E"/>
              </a:solidFill>
              <a:latin typeface="Overpass" pitchFamily="34" charset="0"/>
              <a:ea typeface="Overpass" pitchFamily="34" charset="-122"/>
            </a:endParaRPr>
          </a:p>
          <a:p>
            <a:pPr marL="0" indent="0" algn="l">
              <a:lnSpc>
                <a:spcPts val="2347"/>
              </a:lnSpc>
              <a:buNone/>
            </a:pPr>
            <a:endParaRPr lang="en-US" sz="1467"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64037" y="2054900"/>
            <a:ext cx="7415927" cy="1064657"/>
          </a:xfrm>
          <a:prstGeom prst="rect">
            <a:avLst/>
          </a:prstGeom>
          <a:noFill/>
          <a:ln/>
        </p:spPr>
        <p:txBody>
          <a:bodyPr wrap="none" rtlCol="0" anchor="t"/>
          <a:lstStyle/>
          <a:p>
            <a:pPr marL="0" indent="0">
              <a:lnSpc>
                <a:spcPts val="8384"/>
              </a:lnSpc>
              <a:buNone/>
            </a:pPr>
            <a:r>
              <a:rPr lang="en-US" sz="6707" b="1" dirty="0">
                <a:solidFill>
                  <a:srgbClr val="233939"/>
                </a:solidFill>
                <a:latin typeface="Syne" pitchFamily="34" charset="0"/>
                <a:ea typeface="Syne" pitchFamily="34" charset="-122"/>
                <a:cs typeface="Syne" pitchFamily="34" charset="-120"/>
              </a:rPr>
              <a:t>Experiments</a:t>
            </a:r>
            <a:endParaRPr lang="en-US" sz="6707" dirty="0"/>
          </a:p>
        </p:txBody>
      </p:sp>
      <p:sp>
        <p:nvSpPr>
          <p:cNvPr id="6" name="Text 3"/>
          <p:cNvSpPr/>
          <p:nvPr/>
        </p:nvSpPr>
        <p:spPr>
          <a:xfrm>
            <a:off x="864037" y="3489841"/>
            <a:ext cx="7415927" cy="1975247"/>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Examine experiments were conducted in first-person grid world games and Leduc Poker, analyzing the effects of joint policy correlation and strategies for opponent modeling. The research aims to address coordination issues in independent learners and develop robust policies for competitive scenarios.</a:t>
            </a:r>
            <a:endParaRPr lang="en-US" sz="1944" dirty="0"/>
          </a:p>
        </p:txBody>
      </p:sp>
    </p:spTree>
    <p:extLst>
      <p:ext uri="{BB962C8B-B14F-4D97-AF65-F5344CB8AC3E}">
        <p14:creationId xmlns:p14="http://schemas.microsoft.com/office/powerpoint/2010/main" val="903442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227564" y="913567"/>
            <a:ext cx="7661672" cy="1323499"/>
          </a:xfrm>
          <a:prstGeom prst="rect">
            <a:avLst/>
          </a:prstGeom>
          <a:noFill/>
          <a:ln/>
        </p:spPr>
        <p:txBody>
          <a:bodyPr wrap="square" rtlCol="0" anchor="t"/>
          <a:lstStyle/>
          <a:p>
            <a:pPr marL="0" indent="0">
              <a:lnSpc>
                <a:spcPts val="5211"/>
              </a:lnSpc>
              <a:buNone/>
            </a:pPr>
            <a:r>
              <a:rPr lang="en-US" sz="4169" b="1" dirty="0">
                <a:solidFill>
                  <a:srgbClr val="233939"/>
                </a:solidFill>
                <a:latin typeface="Syne" pitchFamily="34" charset="0"/>
                <a:ea typeface="Syne" pitchFamily="34" charset="-122"/>
                <a:cs typeface="Syne" pitchFamily="34" charset="-120"/>
              </a:rPr>
              <a:t>The Reactor Model and Experimental Setup</a:t>
            </a:r>
            <a:endParaRPr lang="en-US" sz="4169" dirty="0"/>
          </a:p>
        </p:txBody>
      </p:sp>
      <p:sp>
        <p:nvSpPr>
          <p:cNvPr id="6" name="Shape 3"/>
          <p:cNvSpPr/>
          <p:nvPr/>
        </p:nvSpPr>
        <p:spPr>
          <a:xfrm>
            <a:off x="6524149" y="2554724"/>
            <a:ext cx="42267" cy="4761190"/>
          </a:xfrm>
          <a:prstGeom prst="roundRect">
            <a:avLst>
              <a:gd name="adj" fmla="val 225481"/>
            </a:avLst>
          </a:prstGeom>
          <a:solidFill>
            <a:srgbClr val="C3D4CC"/>
          </a:solidFill>
          <a:ln/>
        </p:spPr>
        <p:txBody>
          <a:bodyPr/>
          <a:lstStyle/>
          <a:p>
            <a:endParaRPr lang="en-US"/>
          </a:p>
        </p:txBody>
      </p:sp>
      <p:sp>
        <p:nvSpPr>
          <p:cNvPr id="7" name="Shape 4"/>
          <p:cNvSpPr/>
          <p:nvPr/>
        </p:nvSpPr>
        <p:spPr>
          <a:xfrm>
            <a:off x="6783467" y="3010079"/>
            <a:ext cx="741164" cy="42267"/>
          </a:xfrm>
          <a:prstGeom prst="roundRect">
            <a:avLst>
              <a:gd name="adj" fmla="val 225481"/>
            </a:avLst>
          </a:prstGeom>
          <a:solidFill>
            <a:srgbClr val="C3D4CC"/>
          </a:solidFill>
          <a:ln/>
        </p:spPr>
        <p:txBody>
          <a:bodyPr/>
          <a:lstStyle/>
          <a:p>
            <a:endParaRPr lang="en-US"/>
          </a:p>
        </p:txBody>
      </p:sp>
      <p:sp>
        <p:nvSpPr>
          <p:cNvPr id="8" name="Shape 5"/>
          <p:cNvSpPr/>
          <p:nvPr/>
        </p:nvSpPr>
        <p:spPr>
          <a:xfrm>
            <a:off x="6306979" y="2792968"/>
            <a:ext cx="476488" cy="476488"/>
          </a:xfrm>
          <a:prstGeom prst="roundRect">
            <a:avLst>
              <a:gd name="adj" fmla="val 20001"/>
            </a:avLst>
          </a:prstGeom>
          <a:solidFill>
            <a:srgbClr val="DDEEE6"/>
          </a:solidFill>
          <a:ln w="7620">
            <a:solidFill>
              <a:srgbClr val="C3D4CC"/>
            </a:solidFill>
            <a:prstDash val="solid"/>
          </a:ln>
        </p:spPr>
        <p:txBody>
          <a:bodyPr/>
          <a:lstStyle/>
          <a:p>
            <a:endParaRPr lang="en-US"/>
          </a:p>
        </p:txBody>
      </p:sp>
      <p:sp>
        <p:nvSpPr>
          <p:cNvPr id="9" name="Text 6"/>
          <p:cNvSpPr/>
          <p:nvPr/>
        </p:nvSpPr>
        <p:spPr>
          <a:xfrm>
            <a:off x="6483191" y="2872383"/>
            <a:ext cx="123944" cy="317659"/>
          </a:xfrm>
          <a:prstGeom prst="rect">
            <a:avLst/>
          </a:prstGeom>
          <a:noFill/>
          <a:ln/>
        </p:spPr>
        <p:txBody>
          <a:bodyPr wrap="none" rtlCol="0" anchor="t"/>
          <a:lstStyle/>
          <a:p>
            <a:pPr marL="0" indent="0" algn="ctr">
              <a:lnSpc>
                <a:spcPts val="2501"/>
              </a:lnSpc>
              <a:buNone/>
            </a:pPr>
            <a:r>
              <a:rPr lang="en-US" sz="2501" b="1" dirty="0">
                <a:solidFill>
                  <a:srgbClr val="3B4E4E"/>
                </a:solidFill>
                <a:latin typeface="Syne" pitchFamily="34" charset="0"/>
                <a:ea typeface="Syne" pitchFamily="34" charset="-122"/>
                <a:cs typeface="Syne" pitchFamily="34" charset="-120"/>
              </a:rPr>
              <a:t>1</a:t>
            </a:r>
            <a:endParaRPr lang="en-US" sz="2501" dirty="0"/>
          </a:p>
        </p:txBody>
      </p:sp>
      <p:sp>
        <p:nvSpPr>
          <p:cNvPr id="10" name="Text 7"/>
          <p:cNvSpPr/>
          <p:nvPr/>
        </p:nvSpPr>
        <p:spPr>
          <a:xfrm>
            <a:off x="7710011" y="2766417"/>
            <a:ext cx="2647236" cy="330756"/>
          </a:xfrm>
          <a:prstGeom prst="rect">
            <a:avLst/>
          </a:prstGeom>
          <a:noFill/>
          <a:ln/>
        </p:spPr>
        <p:txBody>
          <a:bodyPr wrap="none" rtlCol="0" anchor="t"/>
          <a:lstStyle/>
          <a:p>
            <a:pPr marL="0" indent="0" algn="l">
              <a:lnSpc>
                <a:spcPts val="2606"/>
              </a:lnSpc>
              <a:buNone/>
            </a:pPr>
            <a:r>
              <a:rPr lang="en-US" sz="2085" b="1" dirty="0">
                <a:solidFill>
                  <a:srgbClr val="3B4E4E"/>
                </a:solidFill>
                <a:latin typeface="Syne" pitchFamily="34" charset="0"/>
                <a:ea typeface="Syne" pitchFamily="34" charset="-122"/>
                <a:cs typeface="Syne" pitchFamily="34" charset="-120"/>
              </a:rPr>
              <a:t>Reactor Model</a:t>
            </a:r>
            <a:endParaRPr lang="en-US" sz="2085" dirty="0"/>
          </a:p>
        </p:txBody>
      </p:sp>
      <p:sp>
        <p:nvSpPr>
          <p:cNvPr id="11" name="Text 8"/>
          <p:cNvSpPr/>
          <p:nvPr/>
        </p:nvSpPr>
        <p:spPr>
          <a:xfrm>
            <a:off x="7710011" y="3224213"/>
            <a:ext cx="6179225" cy="677704"/>
          </a:xfrm>
          <a:prstGeom prst="rect">
            <a:avLst/>
          </a:prstGeom>
          <a:noFill/>
          <a:ln/>
        </p:spPr>
        <p:txBody>
          <a:bodyPr wrap="square" rtlCol="0" anchor="t"/>
          <a:lstStyle/>
          <a:p>
            <a:pPr marL="0" indent="0" algn="l">
              <a:lnSpc>
                <a:spcPts val="2668"/>
              </a:lnSpc>
              <a:buNone/>
            </a:pPr>
            <a:r>
              <a:rPr lang="en-US" sz="1668" dirty="0">
                <a:solidFill>
                  <a:srgbClr val="3B4E4E"/>
                </a:solidFill>
                <a:latin typeface="Overpass" pitchFamily="34" charset="0"/>
                <a:ea typeface="Overpass" pitchFamily="34" charset="-122"/>
                <a:cs typeface="Overpass" pitchFamily="34" charset="-120"/>
              </a:rPr>
              <a:t>Employs Retrace(λ) for policy evaluation and β-Leave-One-Out policy gradients for updates</a:t>
            </a:r>
            <a:endParaRPr lang="en-US" sz="1668" dirty="0"/>
          </a:p>
        </p:txBody>
      </p:sp>
      <p:sp>
        <p:nvSpPr>
          <p:cNvPr id="12" name="Shape 9"/>
          <p:cNvSpPr/>
          <p:nvPr/>
        </p:nvSpPr>
        <p:spPr>
          <a:xfrm>
            <a:off x="6783467" y="4780657"/>
            <a:ext cx="741164" cy="42267"/>
          </a:xfrm>
          <a:prstGeom prst="roundRect">
            <a:avLst>
              <a:gd name="adj" fmla="val 225481"/>
            </a:avLst>
          </a:prstGeom>
          <a:solidFill>
            <a:srgbClr val="C3D4CC"/>
          </a:solidFill>
          <a:ln/>
        </p:spPr>
        <p:txBody>
          <a:bodyPr/>
          <a:lstStyle/>
          <a:p>
            <a:endParaRPr lang="en-US"/>
          </a:p>
        </p:txBody>
      </p:sp>
      <p:sp>
        <p:nvSpPr>
          <p:cNvPr id="13" name="Shape 10"/>
          <p:cNvSpPr/>
          <p:nvPr/>
        </p:nvSpPr>
        <p:spPr>
          <a:xfrm>
            <a:off x="6306979" y="4563547"/>
            <a:ext cx="476488" cy="476488"/>
          </a:xfrm>
          <a:prstGeom prst="roundRect">
            <a:avLst>
              <a:gd name="adj" fmla="val 20001"/>
            </a:avLst>
          </a:prstGeom>
          <a:solidFill>
            <a:srgbClr val="DDEEE6"/>
          </a:solidFill>
          <a:ln w="7620">
            <a:solidFill>
              <a:srgbClr val="C3D4CC"/>
            </a:solidFill>
            <a:prstDash val="solid"/>
          </a:ln>
        </p:spPr>
        <p:txBody>
          <a:bodyPr/>
          <a:lstStyle/>
          <a:p>
            <a:endParaRPr lang="en-US"/>
          </a:p>
        </p:txBody>
      </p:sp>
      <p:sp>
        <p:nvSpPr>
          <p:cNvPr id="14" name="Text 11"/>
          <p:cNvSpPr/>
          <p:nvPr/>
        </p:nvSpPr>
        <p:spPr>
          <a:xfrm>
            <a:off x="6446044" y="4642961"/>
            <a:ext cx="198239" cy="317659"/>
          </a:xfrm>
          <a:prstGeom prst="rect">
            <a:avLst/>
          </a:prstGeom>
          <a:noFill/>
          <a:ln/>
        </p:spPr>
        <p:txBody>
          <a:bodyPr wrap="none" rtlCol="0" anchor="t"/>
          <a:lstStyle/>
          <a:p>
            <a:pPr marL="0" indent="0" algn="ctr">
              <a:lnSpc>
                <a:spcPts val="2501"/>
              </a:lnSpc>
              <a:buNone/>
            </a:pPr>
            <a:r>
              <a:rPr lang="en-US" sz="2501" b="1" dirty="0">
                <a:solidFill>
                  <a:srgbClr val="3B4E4E"/>
                </a:solidFill>
                <a:latin typeface="Syne" pitchFamily="34" charset="0"/>
                <a:ea typeface="Syne" pitchFamily="34" charset="-122"/>
                <a:cs typeface="Syne" pitchFamily="34" charset="-120"/>
              </a:rPr>
              <a:t>2</a:t>
            </a:r>
            <a:endParaRPr lang="en-US" sz="2501" dirty="0"/>
          </a:p>
        </p:txBody>
      </p:sp>
      <p:sp>
        <p:nvSpPr>
          <p:cNvPr id="15" name="Text 12"/>
          <p:cNvSpPr/>
          <p:nvPr/>
        </p:nvSpPr>
        <p:spPr>
          <a:xfrm>
            <a:off x="7710011" y="4536996"/>
            <a:ext cx="3981093" cy="330756"/>
          </a:xfrm>
          <a:prstGeom prst="rect">
            <a:avLst/>
          </a:prstGeom>
          <a:noFill/>
          <a:ln/>
        </p:spPr>
        <p:txBody>
          <a:bodyPr wrap="none" rtlCol="0" anchor="t"/>
          <a:lstStyle/>
          <a:p>
            <a:pPr marL="0" indent="0" algn="l">
              <a:lnSpc>
                <a:spcPts val="2606"/>
              </a:lnSpc>
              <a:buNone/>
            </a:pPr>
            <a:r>
              <a:rPr lang="en-US" sz="2085" b="1" dirty="0">
                <a:solidFill>
                  <a:srgbClr val="3B4E4E"/>
                </a:solidFill>
                <a:latin typeface="Syne" pitchFamily="34" charset="0"/>
                <a:ea typeface="Syne" pitchFamily="34" charset="-122"/>
                <a:cs typeface="Syne" pitchFamily="34" charset="-120"/>
              </a:rPr>
              <a:t>Recurrent Network Training</a:t>
            </a:r>
            <a:endParaRPr lang="en-US" sz="2085" dirty="0"/>
          </a:p>
        </p:txBody>
      </p:sp>
      <p:sp>
        <p:nvSpPr>
          <p:cNvPr id="16" name="Text 13"/>
          <p:cNvSpPr/>
          <p:nvPr/>
        </p:nvSpPr>
        <p:spPr>
          <a:xfrm>
            <a:off x="7710011" y="4994791"/>
            <a:ext cx="6179225" cy="338852"/>
          </a:xfrm>
          <a:prstGeom prst="rect">
            <a:avLst/>
          </a:prstGeom>
          <a:noFill/>
          <a:ln/>
        </p:spPr>
        <p:txBody>
          <a:bodyPr wrap="none" rtlCol="0" anchor="t"/>
          <a:lstStyle/>
          <a:p>
            <a:pPr marL="0" indent="0" algn="l">
              <a:lnSpc>
                <a:spcPts val="2668"/>
              </a:lnSpc>
              <a:buNone/>
            </a:pPr>
            <a:r>
              <a:rPr lang="en-US" sz="1668" dirty="0">
                <a:solidFill>
                  <a:srgbClr val="3B4E4E"/>
                </a:solidFill>
                <a:latin typeface="Overpass" pitchFamily="34" charset="0"/>
                <a:ea typeface="Overpass" pitchFamily="34" charset="-122"/>
                <a:cs typeface="Overpass" pitchFamily="34" charset="-120"/>
              </a:rPr>
              <a:t>Supports effective handling of sequential data</a:t>
            </a:r>
            <a:endParaRPr lang="en-US" sz="1668" dirty="0"/>
          </a:p>
        </p:txBody>
      </p:sp>
      <p:sp>
        <p:nvSpPr>
          <p:cNvPr id="17" name="Shape 14"/>
          <p:cNvSpPr/>
          <p:nvPr/>
        </p:nvSpPr>
        <p:spPr>
          <a:xfrm>
            <a:off x="6783467" y="6212384"/>
            <a:ext cx="741164" cy="42267"/>
          </a:xfrm>
          <a:prstGeom prst="roundRect">
            <a:avLst>
              <a:gd name="adj" fmla="val 225481"/>
            </a:avLst>
          </a:prstGeom>
          <a:solidFill>
            <a:srgbClr val="C3D4CC"/>
          </a:solidFill>
          <a:ln/>
        </p:spPr>
        <p:txBody>
          <a:bodyPr/>
          <a:lstStyle/>
          <a:p>
            <a:endParaRPr lang="en-US"/>
          </a:p>
        </p:txBody>
      </p:sp>
      <p:sp>
        <p:nvSpPr>
          <p:cNvPr id="18" name="Shape 15"/>
          <p:cNvSpPr/>
          <p:nvPr/>
        </p:nvSpPr>
        <p:spPr>
          <a:xfrm>
            <a:off x="6306979" y="5995273"/>
            <a:ext cx="476488" cy="476488"/>
          </a:xfrm>
          <a:prstGeom prst="roundRect">
            <a:avLst>
              <a:gd name="adj" fmla="val 20001"/>
            </a:avLst>
          </a:prstGeom>
          <a:solidFill>
            <a:srgbClr val="DDEEE6"/>
          </a:solidFill>
          <a:ln w="7620">
            <a:solidFill>
              <a:srgbClr val="C3D4CC"/>
            </a:solidFill>
            <a:prstDash val="solid"/>
          </a:ln>
        </p:spPr>
        <p:txBody>
          <a:bodyPr/>
          <a:lstStyle/>
          <a:p>
            <a:endParaRPr lang="en-US"/>
          </a:p>
        </p:txBody>
      </p:sp>
      <p:sp>
        <p:nvSpPr>
          <p:cNvPr id="19" name="Text 16"/>
          <p:cNvSpPr/>
          <p:nvPr/>
        </p:nvSpPr>
        <p:spPr>
          <a:xfrm>
            <a:off x="6443305" y="6074688"/>
            <a:ext cx="203716" cy="317659"/>
          </a:xfrm>
          <a:prstGeom prst="rect">
            <a:avLst/>
          </a:prstGeom>
          <a:noFill/>
          <a:ln/>
        </p:spPr>
        <p:txBody>
          <a:bodyPr wrap="none" rtlCol="0" anchor="t"/>
          <a:lstStyle/>
          <a:p>
            <a:pPr marL="0" indent="0" algn="ctr">
              <a:lnSpc>
                <a:spcPts val="2501"/>
              </a:lnSpc>
              <a:buNone/>
            </a:pPr>
            <a:r>
              <a:rPr lang="en-US" sz="2501" b="1" dirty="0">
                <a:solidFill>
                  <a:srgbClr val="3B4E4E"/>
                </a:solidFill>
                <a:latin typeface="Syne" pitchFamily="34" charset="0"/>
                <a:ea typeface="Syne" pitchFamily="34" charset="-122"/>
                <a:cs typeface="Syne" pitchFamily="34" charset="-120"/>
              </a:rPr>
              <a:t>3</a:t>
            </a:r>
            <a:endParaRPr lang="en-US" sz="2501" dirty="0"/>
          </a:p>
        </p:txBody>
      </p:sp>
      <p:sp>
        <p:nvSpPr>
          <p:cNvPr id="20" name="Text 17"/>
          <p:cNvSpPr/>
          <p:nvPr/>
        </p:nvSpPr>
        <p:spPr>
          <a:xfrm>
            <a:off x="7710011" y="5968722"/>
            <a:ext cx="2647236" cy="330756"/>
          </a:xfrm>
          <a:prstGeom prst="rect">
            <a:avLst/>
          </a:prstGeom>
          <a:noFill/>
          <a:ln/>
        </p:spPr>
        <p:txBody>
          <a:bodyPr wrap="none" rtlCol="0" anchor="t"/>
          <a:lstStyle/>
          <a:p>
            <a:pPr marL="0" indent="0" algn="l">
              <a:lnSpc>
                <a:spcPts val="2606"/>
              </a:lnSpc>
              <a:buNone/>
            </a:pPr>
            <a:r>
              <a:rPr lang="en-US" sz="2085" b="1" dirty="0">
                <a:solidFill>
                  <a:srgbClr val="3B4E4E"/>
                </a:solidFill>
                <a:latin typeface="Syne" pitchFamily="34" charset="0"/>
                <a:ea typeface="Syne" pitchFamily="34" charset="-122"/>
                <a:cs typeface="Syne" pitchFamily="34" charset="-120"/>
              </a:rPr>
              <a:t>Action Spaces</a:t>
            </a:r>
            <a:endParaRPr lang="en-US" sz="2085" dirty="0"/>
          </a:p>
        </p:txBody>
      </p:sp>
      <p:sp>
        <p:nvSpPr>
          <p:cNvPr id="21" name="Text 18"/>
          <p:cNvSpPr/>
          <p:nvPr/>
        </p:nvSpPr>
        <p:spPr>
          <a:xfrm>
            <a:off x="7710011" y="6426518"/>
            <a:ext cx="6179225" cy="677704"/>
          </a:xfrm>
          <a:prstGeom prst="rect">
            <a:avLst/>
          </a:prstGeom>
          <a:noFill/>
          <a:ln/>
        </p:spPr>
        <p:txBody>
          <a:bodyPr wrap="square" rtlCol="0" anchor="t"/>
          <a:lstStyle/>
          <a:p>
            <a:pPr marL="0" indent="0" algn="l">
              <a:lnSpc>
                <a:spcPts val="2668"/>
              </a:lnSpc>
              <a:buNone/>
            </a:pPr>
            <a:r>
              <a:rPr lang="en-US" sz="1668" dirty="0">
                <a:solidFill>
                  <a:srgbClr val="3B4E4E"/>
                </a:solidFill>
                <a:latin typeface="Overpass" pitchFamily="34" charset="0"/>
                <a:ea typeface="Overpass" pitchFamily="34" charset="-122"/>
                <a:cs typeface="Overpass" pitchFamily="34" charset="-120"/>
              </a:rPr>
              <a:t>Identical for each player in experiments, but can handle non-identical spaces</a:t>
            </a:r>
            <a:endParaRPr lang="en-US" sz="1668" dirty="0"/>
          </a:p>
        </p:txBody>
      </p:sp>
    </p:spTree>
    <p:extLst>
      <p:ext uri="{BB962C8B-B14F-4D97-AF65-F5344CB8AC3E}">
        <p14:creationId xmlns:p14="http://schemas.microsoft.com/office/powerpoint/2010/main" val="1252395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5908" y="653296"/>
            <a:ext cx="7484983" cy="1481376"/>
          </a:xfrm>
          <a:prstGeom prst="rect">
            <a:avLst/>
          </a:prstGeom>
          <a:noFill/>
          <a:ln/>
        </p:spPr>
        <p:txBody>
          <a:bodyPr wrap="square" rtlCol="0" anchor="t"/>
          <a:lstStyle/>
          <a:p>
            <a:pPr marL="0" indent="0">
              <a:lnSpc>
                <a:spcPts val="5832"/>
              </a:lnSpc>
              <a:buNone/>
            </a:pPr>
            <a:r>
              <a:rPr lang="en-US" sz="4666" b="1" dirty="0">
                <a:solidFill>
                  <a:srgbClr val="233939"/>
                </a:solidFill>
                <a:latin typeface="Syne" pitchFamily="34" charset="0"/>
                <a:ea typeface="Syne" pitchFamily="34" charset="-122"/>
                <a:cs typeface="Syne" pitchFamily="34" charset="-120"/>
              </a:rPr>
              <a:t>First-Person Gridworld Games</a:t>
            </a:r>
            <a:endParaRPr lang="en-US" sz="4666" dirty="0"/>
          </a:p>
        </p:txBody>
      </p:sp>
      <p:sp>
        <p:nvSpPr>
          <p:cNvPr id="6" name="Shape 3"/>
          <p:cNvSpPr/>
          <p:nvPr/>
        </p:nvSpPr>
        <p:spPr>
          <a:xfrm>
            <a:off x="6315908" y="2756654"/>
            <a:ext cx="533162" cy="533162"/>
          </a:xfrm>
          <a:prstGeom prst="roundRect">
            <a:avLst>
              <a:gd name="adj" fmla="val 20004"/>
            </a:avLst>
          </a:prstGeom>
          <a:solidFill>
            <a:srgbClr val="DDEEE6"/>
          </a:solidFill>
          <a:ln w="7620">
            <a:solidFill>
              <a:srgbClr val="C3D4CC"/>
            </a:solidFill>
            <a:prstDash val="solid"/>
          </a:ln>
        </p:spPr>
        <p:txBody>
          <a:bodyPr/>
          <a:lstStyle/>
          <a:p>
            <a:endParaRPr lang="en-US"/>
          </a:p>
        </p:txBody>
      </p:sp>
      <p:sp>
        <p:nvSpPr>
          <p:cNvPr id="7" name="Text 4"/>
          <p:cNvSpPr/>
          <p:nvPr/>
        </p:nvSpPr>
        <p:spPr>
          <a:xfrm>
            <a:off x="6513076" y="2845475"/>
            <a:ext cx="138708" cy="355521"/>
          </a:xfrm>
          <a:prstGeom prst="rect">
            <a:avLst/>
          </a:prstGeom>
          <a:noFill/>
          <a:ln/>
        </p:spPr>
        <p:txBody>
          <a:bodyPr wrap="none" rtlCol="0" anchor="t"/>
          <a:lstStyle/>
          <a:p>
            <a:pPr marL="0" indent="0" algn="ctr">
              <a:lnSpc>
                <a:spcPts val="2799"/>
              </a:lnSpc>
              <a:buNone/>
            </a:pPr>
            <a:r>
              <a:rPr lang="en-US" sz="2799" b="1" dirty="0">
                <a:solidFill>
                  <a:srgbClr val="3B4E4E"/>
                </a:solidFill>
                <a:latin typeface="Syne" pitchFamily="34" charset="0"/>
                <a:ea typeface="Syne" pitchFamily="34" charset="-122"/>
                <a:cs typeface="Syne" pitchFamily="34" charset="-120"/>
              </a:rPr>
              <a:t>1</a:t>
            </a:r>
            <a:endParaRPr lang="en-US" sz="2799" dirty="0"/>
          </a:p>
        </p:txBody>
      </p:sp>
      <p:sp>
        <p:nvSpPr>
          <p:cNvPr id="8" name="Text 5"/>
          <p:cNvSpPr/>
          <p:nvPr/>
        </p:nvSpPr>
        <p:spPr>
          <a:xfrm>
            <a:off x="7086005" y="2756654"/>
            <a:ext cx="4279940" cy="370284"/>
          </a:xfrm>
          <a:prstGeom prst="rect">
            <a:avLst/>
          </a:prstGeom>
          <a:noFill/>
          <a:ln/>
        </p:spPr>
        <p:txBody>
          <a:bodyPr wrap="none" rtlCol="0" anchor="t"/>
          <a:lstStyle/>
          <a:p>
            <a:pPr marL="0" indent="0">
              <a:lnSpc>
                <a:spcPts val="2916"/>
              </a:lnSpc>
              <a:buNone/>
            </a:pPr>
            <a:r>
              <a:rPr lang="en-US" sz="2333" b="1" dirty="0">
                <a:solidFill>
                  <a:srgbClr val="3B4E4E"/>
                </a:solidFill>
                <a:latin typeface="Syne" pitchFamily="34" charset="0"/>
                <a:ea typeface="Syne" pitchFamily="34" charset="-122"/>
                <a:cs typeface="Syne" pitchFamily="34" charset="-120"/>
              </a:rPr>
              <a:t>Limited View Environment</a:t>
            </a:r>
            <a:endParaRPr lang="en-US" sz="2333" dirty="0"/>
          </a:p>
        </p:txBody>
      </p:sp>
      <p:sp>
        <p:nvSpPr>
          <p:cNvPr id="9" name="Text 6"/>
          <p:cNvSpPr/>
          <p:nvPr/>
        </p:nvSpPr>
        <p:spPr>
          <a:xfrm>
            <a:off x="7086005" y="3269099"/>
            <a:ext cx="6714887" cy="758428"/>
          </a:xfrm>
          <a:prstGeom prst="rect">
            <a:avLst/>
          </a:prstGeom>
          <a:noFill/>
          <a:ln/>
        </p:spPr>
        <p:txBody>
          <a:bodyPr wrap="square" rtlCol="0" anchor="t"/>
          <a:lstStyle/>
          <a:p>
            <a:pPr marL="0" indent="0">
              <a:lnSpc>
                <a:spcPts val="2986"/>
              </a:lnSpc>
              <a:buNone/>
            </a:pPr>
            <a:r>
              <a:rPr lang="en-US" sz="1866" dirty="0">
                <a:solidFill>
                  <a:srgbClr val="3B4E4E"/>
                </a:solidFill>
                <a:latin typeface="Overpass" pitchFamily="34" charset="0"/>
                <a:ea typeface="Overpass" pitchFamily="34" charset="-122"/>
                <a:cs typeface="Overpass" pitchFamily="34" charset="-120"/>
              </a:rPr>
              <a:t>Agents operate with restricted visibility, simulating real-world constraints</a:t>
            </a:r>
            <a:endParaRPr lang="en-US" sz="1866" dirty="0"/>
          </a:p>
        </p:txBody>
      </p:sp>
      <p:sp>
        <p:nvSpPr>
          <p:cNvPr id="10" name="Shape 7"/>
          <p:cNvSpPr/>
          <p:nvPr/>
        </p:nvSpPr>
        <p:spPr>
          <a:xfrm>
            <a:off x="6315908" y="4531043"/>
            <a:ext cx="533162" cy="533162"/>
          </a:xfrm>
          <a:prstGeom prst="roundRect">
            <a:avLst>
              <a:gd name="adj" fmla="val 20004"/>
            </a:avLst>
          </a:prstGeom>
          <a:solidFill>
            <a:srgbClr val="DDEEE6"/>
          </a:solidFill>
          <a:ln w="7620">
            <a:solidFill>
              <a:srgbClr val="C3D4CC"/>
            </a:solidFill>
            <a:prstDash val="solid"/>
          </a:ln>
        </p:spPr>
        <p:txBody>
          <a:bodyPr/>
          <a:lstStyle/>
          <a:p>
            <a:endParaRPr lang="en-US"/>
          </a:p>
        </p:txBody>
      </p:sp>
      <p:sp>
        <p:nvSpPr>
          <p:cNvPr id="11" name="Text 8"/>
          <p:cNvSpPr/>
          <p:nvPr/>
        </p:nvSpPr>
        <p:spPr>
          <a:xfrm>
            <a:off x="6471523" y="4619863"/>
            <a:ext cx="221813" cy="355521"/>
          </a:xfrm>
          <a:prstGeom prst="rect">
            <a:avLst/>
          </a:prstGeom>
          <a:noFill/>
          <a:ln/>
        </p:spPr>
        <p:txBody>
          <a:bodyPr wrap="none" rtlCol="0" anchor="t"/>
          <a:lstStyle/>
          <a:p>
            <a:pPr marL="0" indent="0" algn="ctr">
              <a:lnSpc>
                <a:spcPts val="2799"/>
              </a:lnSpc>
              <a:buNone/>
            </a:pPr>
            <a:r>
              <a:rPr lang="en-US" sz="2799" b="1" dirty="0">
                <a:solidFill>
                  <a:srgbClr val="3B4E4E"/>
                </a:solidFill>
                <a:latin typeface="Syne" pitchFamily="34" charset="0"/>
                <a:ea typeface="Syne" pitchFamily="34" charset="-122"/>
                <a:cs typeface="Syne" pitchFamily="34" charset="-120"/>
              </a:rPr>
              <a:t>2</a:t>
            </a:r>
            <a:endParaRPr lang="en-US" sz="2799" dirty="0"/>
          </a:p>
        </p:txBody>
      </p:sp>
      <p:sp>
        <p:nvSpPr>
          <p:cNvPr id="12" name="Text 9"/>
          <p:cNvSpPr/>
          <p:nvPr/>
        </p:nvSpPr>
        <p:spPr>
          <a:xfrm>
            <a:off x="7086005" y="4531043"/>
            <a:ext cx="3010019" cy="370284"/>
          </a:xfrm>
          <a:prstGeom prst="rect">
            <a:avLst/>
          </a:prstGeom>
          <a:noFill/>
          <a:ln/>
        </p:spPr>
        <p:txBody>
          <a:bodyPr wrap="none" rtlCol="0" anchor="t"/>
          <a:lstStyle/>
          <a:p>
            <a:pPr marL="0" indent="0">
              <a:lnSpc>
                <a:spcPts val="2916"/>
              </a:lnSpc>
              <a:buNone/>
            </a:pPr>
            <a:r>
              <a:rPr lang="en-US" sz="2333" b="1" dirty="0">
                <a:solidFill>
                  <a:srgbClr val="3B4E4E"/>
                </a:solidFill>
                <a:latin typeface="Syne" pitchFamily="34" charset="0"/>
                <a:ea typeface="Syne" pitchFamily="34" charset="-122"/>
                <a:cs typeface="Syne" pitchFamily="34" charset="-120"/>
              </a:rPr>
              <a:t>Diverse Objectives</a:t>
            </a:r>
            <a:endParaRPr lang="en-US" sz="2333" dirty="0"/>
          </a:p>
        </p:txBody>
      </p:sp>
      <p:sp>
        <p:nvSpPr>
          <p:cNvPr id="13" name="Text 10"/>
          <p:cNvSpPr/>
          <p:nvPr/>
        </p:nvSpPr>
        <p:spPr>
          <a:xfrm>
            <a:off x="7086005" y="5043488"/>
            <a:ext cx="6714887" cy="758428"/>
          </a:xfrm>
          <a:prstGeom prst="rect">
            <a:avLst/>
          </a:prstGeom>
          <a:noFill/>
          <a:ln/>
        </p:spPr>
        <p:txBody>
          <a:bodyPr wrap="square" rtlCol="0" anchor="t"/>
          <a:lstStyle/>
          <a:p>
            <a:pPr marL="0" indent="0">
              <a:lnSpc>
                <a:spcPts val="2986"/>
              </a:lnSpc>
              <a:buNone/>
            </a:pPr>
            <a:r>
              <a:rPr lang="en-US" sz="1866" dirty="0">
                <a:solidFill>
                  <a:srgbClr val="3B4E4E"/>
                </a:solidFill>
                <a:latin typeface="Overpass" pitchFamily="34" charset="0"/>
                <a:ea typeface="Overpass" pitchFamily="34" charset="-122"/>
                <a:cs typeface="Overpass" pitchFamily="34" charset="-120"/>
              </a:rPr>
              <a:t>Games include tagging other agents, collecting apples, or reaching destinations</a:t>
            </a:r>
            <a:endParaRPr lang="en-US" sz="1866" dirty="0"/>
          </a:p>
        </p:txBody>
      </p:sp>
      <p:sp>
        <p:nvSpPr>
          <p:cNvPr id="14" name="Shape 11"/>
          <p:cNvSpPr/>
          <p:nvPr/>
        </p:nvSpPr>
        <p:spPr>
          <a:xfrm>
            <a:off x="6315908" y="6305431"/>
            <a:ext cx="533162" cy="533162"/>
          </a:xfrm>
          <a:prstGeom prst="roundRect">
            <a:avLst>
              <a:gd name="adj" fmla="val 20004"/>
            </a:avLst>
          </a:prstGeom>
          <a:solidFill>
            <a:srgbClr val="DDEEE6"/>
          </a:solidFill>
          <a:ln w="7620">
            <a:solidFill>
              <a:srgbClr val="C3D4CC"/>
            </a:solidFill>
            <a:prstDash val="solid"/>
          </a:ln>
        </p:spPr>
        <p:txBody>
          <a:bodyPr/>
          <a:lstStyle/>
          <a:p>
            <a:endParaRPr lang="en-US"/>
          </a:p>
        </p:txBody>
      </p:sp>
      <p:sp>
        <p:nvSpPr>
          <p:cNvPr id="15" name="Text 12"/>
          <p:cNvSpPr/>
          <p:nvPr/>
        </p:nvSpPr>
        <p:spPr>
          <a:xfrm>
            <a:off x="6468547" y="6394252"/>
            <a:ext cx="227886" cy="355521"/>
          </a:xfrm>
          <a:prstGeom prst="rect">
            <a:avLst/>
          </a:prstGeom>
          <a:noFill/>
          <a:ln/>
        </p:spPr>
        <p:txBody>
          <a:bodyPr wrap="none" rtlCol="0" anchor="t"/>
          <a:lstStyle/>
          <a:p>
            <a:pPr marL="0" indent="0" algn="ctr">
              <a:lnSpc>
                <a:spcPts val="2799"/>
              </a:lnSpc>
              <a:buNone/>
            </a:pPr>
            <a:r>
              <a:rPr lang="en-US" sz="2799" b="1" dirty="0">
                <a:solidFill>
                  <a:srgbClr val="3B4E4E"/>
                </a:solidFill>
                <a:latin typeface="Syne" pitchFamily="34" charset="0"/>
                <a:ea typeface="Syne" pitchFamily="34" charset="-122"/>
                <a:cs typeface="Syne" pitchFamily="34" charset="-120"/>
              </a:rPr>
              <a:t>3</a:t>
            </a:r>
            <a:endParaRPr lang="en-US" sz="2799" dirty="0"/>
          </a:p>
        </p:txBody>
      </p:sp>
      <p:sp>
        <p:nvSpPr>
          <p:cNvPr id="16" name="Text 13"/>
          <p:cNvSpPr/>
          <p:nvPr/>
        </p:nvSpPr>
        <p:spPr>
          <a:xfrm>
            <a:off x="7086005" y="6305431"/>
            <a:ext cx="3498533" cy="370284"/>
          </a:xfrm>
          <a:prstGeom prst="rect">
            <a:avLst/>
          </a:prstGeom>
          <a:noFill/>
          <a:ln/>
        </p:spPr>
        <p:txBody>
          <a:bodyPr wrap="none" rtlCol="0" anchor="t"/>
          <a:lstStyle/>
          <a:p>
            <a:pPr marL="0" indent="0">
              <a:lnSpc>
                <a:spcPts val="2916"/>
              </a:lnSpc>
              <a:buNone/>
            </a:pPr>
            <a:r>
              <a:rPr lang="en-US" sz="2333" b="1" dirty="0">
                <a:solidFill>
                  <a:srgbClr val="3B4E4E"/>
                </a:solidFill>
                <a:latin typeface="Syne" pitchFamily="34" charset="0"/>
                <a:ea typeface="Syne" pitchFamily="34" charset="-122"/>
                <a:cs typeface="Syne" pitchFamily="34" charset="-120"/>
              </a:rPr>
              <a:t>Common Framework</a:t>
            </a:r>
            <a:endParaRPr lang="en-US" sz="2333" dirty="0"/>
          </a:p>
        </p:txBody>
      </p:sp>
      <p:sp>
        <p:nvSpPr>
          <p:cNvPr id="17" name="Text 14"/>
          <p:cNvSpPr/>
          <p:nvPr/>
        </p:nvSpPr>
        <p:spPr>
          <a:xfrm>
            <a:off x="7086005" y="6817876"/>
            <a:ext cx="6714887" cy="758428"/>
          </a:xfrm>
          <a:prstGeom prst="rect">
            <a:avLst/>
          </a:prstGeom>
          <a:noFill/>
          <a:ln/>
        </p:spPr>
        <p:txBody>
          <a:bodyPr wrap="square" rtlCol="0" anchor="t"/>
          <a:lstStyle/>
          <a:p>
            <a:pPr marL="0" indent="0">
              <a:lnSpc>
                <a:spcPts val="2986"/>
              </a:lnSpc>
              <a:buNone/>
            </a:pPr>
            <a:r>
              <a:rPr lang="en-US" sz="1866" dirty="0">
                <a:solidFill>
                  <a:srgbClr val="3B4E4E"/>
                </a:solidFill>
                <a:latin typeface="Overpass" pitchFamily="34" charset="0"/>
                <a:ea typeface="Overpass" pitchFamily="34" charset="-122"/>
                <a:cs typeface="Overpass" pitchFamily="34" charset="-120"/>
              </a:rPr>
              <a:t>All variants share limited visibility, simultaneous actions, and 1000-step episodes</a:t>
            </a:r>
            <a:endParaRPr lang="en-US" sz="1866" dirty="0"/>
          </a:p>
        </p:txBody>
      </p:sp>
    </p:spTree>
    <p:extLst>
      <p:ext uri="{BB962C8B-B14F-4D97-AF65-F5344CB8AC3E}">
        <p14:creationId xmlns:p14="http://schemas.microsoft.com/office/powerpoint/2010/main" val="3182165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2465189"/>
          </a:xfrm>
          <a:prstGeom prst="rect">
            <a:avLst/>
          </a:prstGeom>
        </p:spPr>
      </p:pic>
      <p:sp>
        <p:nvSpPr>
          <p:cNvPr id="5" name="Text 2"/>
          <p:cNvSpPr/>
          <p:nvPr/>
        </p:nvSpPr>
        <p:spPr>
          <a:xfrm>
            <a:off x="1928693" y="3017877"/>
            <a:ext cx="10773013" cy="1232535"/>
          </a:xfrm>
          <a:prstGeom prst="rect">
            <a:avLst/>
          </a:prstGeom>
          <a:noFill/>
          <a:ln/>
        </p:spPr>
        <p:txBody>
          <a:bodyPr wrap="square" rtlCol="0" anchor="t"/>
          <a:lstStyle/>
          <a:p>
            <a:pPr marL="0" indent="0">
              <a:lnSpc>
                <a:spcPts val="4853"/>
              </a:lnSpc>
              <a:buNone/>
            </a:pPr>
            <a:r>
              <a:rPr lang="en-US" sz="3882" b="1" dirty="0">
                <a:solidFill>
                  <a:srgbClr val="233939"/>
                </a:solidFill>
                <a:latin typeface="Syne" pitchFamily="34" charset="0"/>
                <a:ea typeface="Syne" pitchFamily="34" charset="-122"/>
                <a:cs typeface="Syne" pitchFamily="34" charset="-120"/>
              </a:rPr>
              <a:t>Leduc Poker: A Benchmark for AI Strategies</a:t>
            </a:r>
            <a:endParaRPr lang="en-US" sz="3882" dirty="0"/>
          </a:p>
        </p:txBody>
      </p:sp>
      <p:sp>
        <p:nvSpPr>
          <p:cNvPr id="6" name="Shape 3"/>
          <p:cNvSpPr/>
          <p:nvPr/>
        </p:nvSpPr>
        <p:spPr>
          <a:xfrm>
            <a:off x="1928693" y="4546163"/>
            <a:ext cx="5287923" cy="1466731"/>
          </a:xfrm>
          <a:prstGeom prst="roundRect">
            <a:avLst>
              <a:gd name="adj" fmla="val 6051"/>
            </a:avLst>
          </a:prstGeom>
          <a:solidFill>
            <a:srgbClr val="DDEEE6"/>
          </a:solidFill>
          <a:ln w="7620">
            <a:solidFill>
              <a:srgbClr val="C3D4CC"/>
            </a:solidFill>
            <a:prstDash val="solid"/>
          </a:ln>
        </p:spPr>
        <p:txBody>
          <a:bodyPr/>
          <a:lstStyle/>
          <a:p>
            <a:endParaRPr lang="en-US"/>
          </a:p>
        </p:txBody>
      </p:sp>
      <p:sp>
        <p:nvSpPr>
          <p:cNvPr id="7" name="Text 4"/>
          <p:cNvSpPr/>
          <p:nvPr/>
        </p:nvSpPr>
        <p:spPr>
          <a:xfrm>
            <a:off x="2133481" y="4750951"/>
            <a:ext cx="2465189" cy="308134"/>
          </a:xfrm>
          <a:prstGeom prst="rect">
            <a:avLst/>
          </a:prstGeom>
          <a:noFill/>
          <a:ln/>
        </p:spPr>
        <p:txBody>
          <a:bodyPr wrap="none" rtlCol="0" anchor="t"/>
          <a:lstStyle/>
          <a:p>
            <a:pPr marL="0" indent="0">
              <a:lnSpc>
                <a:spcPts val="2426"/>
              </a:lnSpc>
              <a:buNone/>
            </a:pPr>
            <a:r>
              <a:rPr lang="en-US" sz="1941" b="1" dirty="0">
                <a:solidFill>
                  <a:srgbClr val="3B4E4E"/>
                </a:solidFill>
                <a:latin typeface="Syne" pitchFamily="34" charset="0"/>
                <a:ea typeface="Syne" pitchFamily="34" charset="-122"/>
                <a:cs typeface="Syne" pitchFamily="34" charset="-120"/>
              </a:rPr>
              <a:t>Small Deck</a:t>
            </a:r>
            <a:endParaRPr lang="en-US" sz="1941" dirty="0"/>
          </a:p>
        </p:txBody>
      </p:sp>
      <p:sp>
        <p:nvSpPr>
          <p:cNvPr id="8" name="Text 5"/>
          <p:cNvSpPr/>
          <p:nvPr/>
        </p:nvSpPr>
        <p:spPr>
          <a:xfrm>
            <a:off x="2133481" y="5177314"/>
            <a:ext cx="4878348" cy="630793"/>
          </a:xfrm>
          <a:prstGeom prst="rect">
            <a:avLst/>
          </a:prstGeom>
          <a:noFill/>
          <a:ln/>
        </p:spPr>
        <p:txBody>
          <a:bodyPr wrap="square" rtlCol="0" anchor="t"/>
          <a:lstStyle/>
          <a:p>
            <a:pPr marL="0" indent="0">
              <a:lnSpc>
                <a:spcPts val="2485"/>
              </a:lnSpc>
              <a:buNone/>
            </a:pPr>
            <a:r>
              <a:rPr lang="en-US" sz="1553" dirty="0">
                <a:solidFill>
                  <a:srgbClr val="3B4E4E"/>
                </a:solidFill>
                <a:latin typeface="Overpass" pitchFamily="34" charset="0"/>
                <a:ea typeface="Overpass" pitchFamily="34" charset="-122"/>
                <a:cs typeface="Overpass" pitchFamily="34" charset="-120"/>
              </a:rPr>
              <a:t>Six cards total, creating a simplified yet challenging environment</a:t>
            </a:r>
            <a:endParaRPr lang="en-US" sz="1553" dirty="0"/>
          </a:p>
        </p:txBody>
      </p:sp>
      <p:sp>
        <p:nvSpPr>
          <p:cNvPr id="9" name="Shape 6"/>
          <p:cNvSpPr/>
          <p:nvPr/>
        </p:nvSpPr>
        <p:spPr>
          <a:xfrm>
            <a:off x="7413784" y="4546163"/>
            <a:ext cx="5287923" cy="1466731"/>
          </a:xfrm>
          <a:prstGeom prst="roundRect">
            <a:avLst>
              <a:gd name="adj" fmla="val 6051"/>
            </a:avLst>
          </a:prstGeom>
          <a:solidFill>
            <a:srgbClr val="DDEEE6"/>
          </a:solidFill>
          <a:ln w="7620">
            <a:solidFill>
              <a:srgbClr val="C3D4CC"/>
            </a:solidFill>
            <a:prstDash val="solid"/>
          </a:ln>
        </p:spPr>
        <p:txBody>
          <a:bodyPr/>
          <a:lstStyle/>
          <a:p>
            <a:endParaRPr lang="en-US"/>
          </a:p>
        </p:txBody>
      </p:sp>
      <p:sp>
        <p:nvSpPr>
          <p:cNvPr id="10" name="Text 7"/>
          <p:cNvSpPr/>
          <p:nvPr/>
        </p:nvSpPr>
        <p:spPr>
          <a:xfrm>
            <a:off x="7618571" y="4750951"/>
            <a:ext cx="2710577" cy="308134"/>
          </a:xfrm>
          <a:prstGeom prst="rect">
            <a:avLst/>
          </a:prstGeom>
          <a:noFill/>
          <a:ln/>
        </p:spPr>
        <p:txBody>
          <a:bodyPr wrap="none" rtlCol="0" anchor="t"/>
          <a:lstStyle/>
          <a:p>
            <a:pPr marL="0" indent="0">
              <a:lnSpc>
                <a:spcPts val="2426"/>
              </a:lnSpc>
              <a:buNone/>
            </a:pPr>
            <a:r>
              <a:rPr lang="en-US" sz="1941" b="1" dirty="0">
                <a:solidFill>
                  <a:srgbClr val="3B4E4E"/>
                </a:solidFill>
                <a:latin typeface="Syne" pitchFamily="34" charset="0"/>
                <a:ea typeface="Syne" pitchFamily="34" charset="-122"/>
                <a:cs typeface="Syne" pitchFamily="34" charset="-120"/>
              </a:rPr>
              <a:t>Two Betting Rounds</a:t>
            </a:r>
            <a:endParaRPr lang="en-US" sz="1941" dirty="0"/>
          </a:p>
        </p:txBody>
      </p:sp>
      <p:sp>
        <p:nvSpPr>
          <p:cNvPr id="11" name="Text 8"/>
          <p:cNvSpPr/>
          <p:nvPr/>
        </p:nvSpPr>
        <p:spPr>
          <a:xfrm>
            <a:off x="7618571" y="5177314"/>
            <a:ext cx="4878348" cy="315397"/>
          </a:xfrm>
          <a:prstGeom prst="rect">
            <a:avLst/>
          </a:prstGeom>
          <a:noFill/>
          <a:ln/>
        </p:spPr>
        <p:txBody>
          <a:bodyPr wrap="none" rtlCol="0" anchor="t"/>
          <a:lstStyle/>
          <a:p>
            <a:pPr marL="0" indent="0">
              <a:lnSpc>
                <a:spcPts val="2485"/>
              </a:lnSpc>
              <a:buNone/>
            </a:pPr>
            <a:r>
              <a:rPr lang="en-US" sz="1553" dirty="0">
                <a:solidFill>
                  <a:srgbClr val="3B4E4E"/>
                </a:solidFill>
                <a:latin typeface="Overpass" pitchFamily="34" charset="0"/>
                <a:ea typeface="Overpass" pitchFamily="34" charset="-122"/>
                <a:cs typeface="Overpass" pitchFamily="34" charset="-120"/>
              </a:rPr>
              <a:t>Limited raises and antes to create the pot</a:t>
            </a:r>
            <a:endParaRPr lang="en-US" sz="1553" dirty="0"/>
          </a:p>
        </p:txBody>
      </p:sp>
      <p:sp>
        <p:nvSpPr>
          <p:cNvPr id="12" name="Shape 9"/>
          <p:cNvSpPr/>
          <p:nvPr/>
        </p:nvSpPr>
        <p:spPr>
          <a:xfrm>
            <a:off x="1928693" y="6210062"/>
            <a:ext cx="5287923" cy="1466731"/>
          </a:xfrm>
          <a:prstGeom prst="roundRect">
            <a:avLst>
              <a:gd name="adj" fmla="val 6051"/>
            </a:avLst>
          </a:prstGeom>
          <a:solidFill>
            <a:srgbClr val="DDEEE6"/>
          </a:solidFill>
          <a:ln w="7620">
            <a:solidFill>
              <a:srgbClr val="C3D4CC"/>
            </a:solidFill>
            <a:prstDash val="solid"/>
          </a:ln>
        </p:spPr>
        <p:txBody>
          <a:bodyPr/>
          <a:lstStyle/>
          <a:p>
            <a:endParaRPr lang="en-US"/>
          </a:p>
        </p:txBody>
      </p:sp>
      <p:sp>
        <p:nvSpPr>
          <p:cNvPr id="13" name="Text 10"/>
          <p:cNvSpPr/>
          <p:nvPr/>
        </p:nvSpPr>
        <p:spPr>
          <a:xfrm>
            <a:off x="2133481" y="6414849"/>
            <a:ext cx="2465189" cy="308134"/>
          </a:xfrm>
          <a:prstGeom prst="rect">
            <a:avLst/>
          </a:prstGeom>
          <a:noFill/>
          <a:ln/>
        </p:spPr>
        <p:txBody>
          <a:bodyPr wrap="none" rtlCol="0" anchor="t"/>
          <a:lstStyle/>
          <a:p>
            <a:pPr marL="0" indent="0">
              <a:lnSpc>
                <a:spcPts val="2426"/>
              </a:lnSpc>
              <a:buNone/>
            </a:pPr>
            <a:r>
              <a:rPr lang="en-US" sz="1941" b="1" dirty="0">
                <a:solidFill>
                  <a:srgbClr val="3B4E4E"/>
                </a:solidFill>
                <a:latin typeface="Syne" pitchFamily="34" charset="0"/>
                <a:ea typeface="Syne" pitchFamily="34" charset="-122"/>
                <a:cs typeface="Syne" pitchFamily="34" charset="-120"/>
              </a:rPr>
              <a:t>Card Revelation</a:t>
            </a:r>
            <a:endParaRPr lang="en-US" sz="1941" dirty="0"/>
          </a:p>
        </p:txBody>
      </p:sp>
      <p:sp>
        <p:nvSpPr>
          <p:cNvPr id="14" name="Text 11"/>
          <p:cNvSpPr/>
          <p:nvPr/>
        </p:nvSpPr>
        <p:spPr>
          <a:xfrm>
            <a:off x="2133481" y="6841212"/>
            <a:ext cx="4878348" cy="630793"/>
          </a:xfrm>
          <a:prstGeom prst="rect">
            <a:avLst/>
          </a:prstGeom>
          <a:noFill/>
          <a:ln/>
        </p:spPr>
        <p:txBody>
          <a:bodyPr wrap="square" rtlCol="0" anchor="t"/>
          <a:lstStyle/>
          <a:p>
            <a:pPr marL="0" indent="0">
              <a:lnSpc>
                <a:spcPts val="2485"/>
              </a:lnSpc>
              <a:buNone/>
            </a:pPr>
            <a:r>
              <a:rPr lang="en-US" sz="1553" dirty="0">
                <a:solidFill>
                  <a:srgbClr val="3B4E4E"/>
                </a:solidFill>
                <a:latin typeface="Overpass" pitchFamily="34" charset="0"/>
                <a:ea typeface="Overpass" pitchFamily="34" charset="-122"/>
                <a:cs typeface="Overpass" pitchFamily="34" charset="-120"/>
              </a:rPr>
              <a:t>Players start with one private card, public card revealed after first betting round</a:t>
            </a:r>
            <a:endParaRPr lang="en-US" sz="1553" dirty="0"/>
          </a:p>
        </p:txBody>
      </p:sp>
      <p:sp>
        <p:nvSpPr>
          <p:cNvPr id="15" name="Shape 12"/>
          <p:cNvSpPr/>
          <p:nvPr/>
        </p:nvSpPr>
        <p:spPr>
          <a:xfrm>
            <a:off x="7413784" y="6210062"/>
            <a:ext cx="5287923" cy="1466731"/>
          </a:xfrm>
          <a:prstGeom prst="roundRect">
            <a:avLst>
              <a:gd name="adj" fmla="val 6051"/>
            </a:avLst>
          </a:prstGeom>
          <a:solidFill>
            <a:srgbClr val="DDEEE6"/>
          </a:solidFill>
          <a:ln w="7620">
            <a:solidFill>
              <a:srgbClr val="C3D4CC"/>
            </a:solidFill>
            <a:prstDash val="solid"/>
          </a:ln>
        </p:spPr>
        <p:txBody>
          <a:bodyPr/>
          <a:lstStyle/>
          <a:p>
            <a:endParaRPr lang="en-US"/>
          </a:p>
        </p:txBody>
      </p:sp>
      <p:sp>
        <p:nvSpPr>
          <p:cNvPr id="16" name="Text 13"/>
          <p:cNvSpPr/>
          <p:nvPr/>
        </p:nvSpPr>
        <p:spPr>
          <a:xfrm>
            <a:off x="7618571" y="6414849"/>
            <a:ext cx="2878217" cy="308134"/>
          </a:xfrm>
          <a:prstGeom prst="rect">
            <a:avLst/>
          </a:prstGeom>
          <a:noFill/>
          <a:ln/>
        </p:spPr>
        <p:txBody>
          <a:bodyPr wrap="none" rtlCol="0" anchor="t"/>
          <a:lstStyle/>
          <a:p>
            <a:pPr marL="0" indent="0">
              <a:lnSpc>
                <a:spcPts val="2426"/>
              </a:lnSpc>
              <a:buNone/>
            </a:pPr>
            <a:r>
              <a:rPr lang="en-US" sz="1941" b="1" dirty="0">
                <a:solidFill>
                  <a:srgbClr val="3B4E4E"/>
                </a:solidFill>
                <a:latin typeface="Syne" pitchFamily="34" charset="0"/>
                <a:ea typeface="Syne" pitchFamily="34" charset="-122"/>
                <a:cs typeface="Syne" pitchFamily="34" charset="-120"/>
              </a:rPr>
              <a:t>State Representation</a:t>
            </a:r>
            <a:endParaRPr lang="en-US" sz="1941" dirty="0"/>
          </a:p>
        </p:txBody>
      </p:sp>
      <p:sp>
        <p:nvSpPr>
          <p:cNvPr id="17" name="Text 14"/>
          <p:cNvSpPr/>
          <p:nvPr/>
        </p:nvSpPr>
        <p:spPr>
          <a:xfrm>
            <a:off x="7618571" y="6841212"/>
            <a:ext cx="4878348" cy="315397"/>
          </a:xfrm>
          <a:prstGeom prst="rect">
            <a:avLst/>
          </a:prstGeom>
          <a:noFill/>
          <a:ln/>
        </p:spPr>
        <p:txBody>
          <a:bodyPr wrap="none" rtlCol="0" anchor="t"/>
          <a:lstStyle/>
          <a:p>
            <a:pPr marL="0" indent="0">
              <a:lnSpc>
                <a:spcPts val="2485"/>
              </a:lnSpc>
              <a:buNone/>
            </a:pPr>
            <a:r>
              <a:rPr lang="en-US" sz="1553" dirty="0">
                <a:solidFill>
                  <a:srgbClr val="3B4E4E"/>
                </a:solidFill>
                <a:latin typeface="Overpass" pitchFamily="34" charset="0"/>
                <a:ea typeface="Overpass" pitchFamily="34" charset="-122"/>
                <a:cs typeface="Overpass" pitchFamily="34" charset="-120"/>
              </a:rPr>
              <a:t>One-hot encodings for cards and action history</a:t>
            </a:r>
            <a:endParaRPr lang="en-US" sz="1553" dirty="0"/>
          </a:p>
        </p:txBody>
      </p:sp>
    </p:spTree>
    <p:extLst>
      <p:ext uri="{BB962C8B-B14F-4D97-AF65-F5344CB8AC3E}">
        <p14:creationId xmlns:p14="http://schemas.microsoft.com/office/powerpoint/2010/main" val="985178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1500327" y="660559"/>
            <a:ext cx="10279480" cy="811530"/>
          </a:xfrm>
          <a:prstGeom prst="rect">
            <a:avLst/>
          </a:prstGeom>
          <a:noFill/>
          <a:ln/>
        </p:spPr>
        <p:txBody>
          <a:bodyPr wrap="none" rtlCol="0" anchor="t"/>
          <a:lstStyle/>
          <a:p>
            <a:pPr marL="0" indent="0">
              <a:lnSpc>
                <a:spcPts val="2640"/>
              </a:lnSpc>
              <a:buNone/>
            </a:pPr>
            <a:r>
              <a:rPr lang="en-US" sz="3200" b="1" dirty="0">
                <a:solidFill>
                  <a:srgbClr val="233939"/>
                </a:solidFill>
                <a:latin typeface="Syne" pitchFamily="34" charset="0"/>
                <a:ea typeface="Syne" pitchFamily="34" charset="-122"/>
                <a:cs typeface="Syne" pitchFamily="34" charset="-120"/>
              </a:rPr>
              <a:t>Joint Policy Correlation in Independent Reinforcement Learning</a:t>
            </a:r>
            <a:endParaRPr lang="en-US" sz="2800" dirty="0"/>
          </a:p>
        </p:txBody>
      </p:sp>
      <p:sp>
        <p:nvSpPr>
          <p:cNvPr id="5" name="Text 3"/>
          <p:cNvSpPr/>
          <p:nvPr/>
        </p:nvSpPr>
        <p:spPr>
          <a:xfrm>
            <a:off x="2430899" y="1375767"/>
            <a:ext cx="2235398" cy="279440"/>
          </a:xfrm>
          <a:prstGeom prst="rect">
            <a:avLst/>
          </a:prstGeom>
          <a:noFill/>
          <a:ln/>
        </p:spPr>
        <p:txBody>
          <a:bodyPr wrap="none" rtlCol="0" anchor="t"/>
          <a:lstStyle/>
          <a:p>
            <a:pPr marL="0" indent="0">
              <a:lnSpc>
                <a:spcPts val="2200"/>
              </a:lnSpc>
              <a:buNone/>
            </a:pPr>
            <a:r>
              <a:rPr lang="en-US" sz="1760" b="1" dirty="0">
                <a:solidFill>
                  <a:srgbClr val="233939"/>
                </a:solidFill>
                <a:latin typeface="Syne" pitchFamily="34" charset="0"/>
                <a:ea typeface="Syne" pitchFamily="34" charset="-122"/>
                <a:cs typeface="Syne" pitchFamily="34" charset="-120"/>
              </a:rPr>
              <a:t>JPC Matrices</a:t>
            </a:r>
            <a:endParaRPr lang="en-US" sz="1760" dirty="0"/>
          </a:p>
        </p:txBody>
      </p:sp>
      <p:sp>
        <p:nvSpPr>
          <p:cNvPr id="6" name="Text 4"/>
          <p:cNvSpPr/>
          <p:nvPr/>
        </p:nvSpPr>
        <p:spPr>
          <a:xfrm>
            <a:off x="2430899" y="1834039"/>
            <a:ext cx="2251710" cy="1430536"/>
          </a:xfrm>
          <a:prstGeom prst="rect">
            <a:avLst/>
          </a:prstGeom>
          <a:noFill/>
          <a:ln/>
        </p:spPr>
        <p:txBody>
          <a:bodyPr wrap="square" rtlCol="0" anchor="t"/>
          <a:lstStyle/>
          <a:p>
            <a:pPr marL="0" indent="0">
              <a:lnSpc>
                <a:spcPts val="2253"/>
              </a:lnSpc>
              <a:buNone/>
            </a:pPr>
            <a:r>
              <a:rPr lang="en-US" sz="1408" dirty="0">
                <a:solidFill>
                  <a:srgbClr val="3B4E4E"/>
                </a:solidFill>
                <a:latin typeface="Overpass" pitchFamily="34" charset="0"/>
                <a:ea typeface="Overpass" pitchFamily="34" charset="-122"/>
                <a:cs typeface="Overpass" pitchFamily="34" charset="-120"/>
              </a:rPr>
              <a:t>Evaluate overfitting effects by analyzing policy performance across multiple experiment instances</a:t>
            </a:r>
            <a:endParaRPr lang="en-US" sz="1408" dirty="0"/>
          </a:p>
        </p:txBody>
      </p:sp>
      <p:sp>
        <p:nvSpPr>
          <p:cNvPr id="7" name="Text 5"/>
          <p:cNvSpPr/>
          <p:nvPr/>
        </p:nvSpPr>
        <p:spPr>
          <a:xfrm>
            <a:off x="5126474" y="1375767"/>
            <a:ext cx="2235398" cy="279440"/>
          </a:xfrm>
          <a:prstGeom prst="rect">
            <a:avLst/>
          </a:prstGeom>
          <a:noFill/>
          <a:ln/>
        </p:spPr>
        <p:txBody>
          <a:bodyPr wrap="none" rtlCol="0" anchor="t"/>
          <a:lstStyle/>
          <a:p>
            <a:pPr marL="0" indent="0">
              <a:lnSpc>
                <a:spcPts val="2200"/>
              </a:lnSpc>
              <a:buNone/>
            </a:pPr>
            <a:r>
              <a:rPr lang="en-US" sz="1760" b="1" dirty="0">
                <a:solidFill>
                  <a:srgbClr val="233939"/>
                </a:solidFill>
                <a:latin typeface="Syne" pitchFamily="34" charset="0"/>
                <a:ea typeface="Syne" pitchFamily="34" charset="-122"/>
                <a:cs typeface="Syne" pitchFamily="34" charset="-120"/>
              </a:rPr>
              <a:t>Matrix Entries</a:t>
            </a:r>
            <a:endParaRPr lang="en-US" sz="1760" dirty="0"/>
          </a:p>
        </p:txBody>
      </p:sp>
      <p:sp>
        <p:nvSpPr>
          <p:cNvPr id="8" name="Text 6"/>
          <p:cNvSpPr/>
          <p:nvPr/>
        </p:nvSpPr>
        <p:spPr>
          <a:xfrm>
            <a:off x="5126474" y="1834039"/>
            <a:ext cx="2811899" cy="858322"/>
          </a:xfrm>
          <a:prstGeom prst="rect">
            <a:avLst/>
          </a:prstGeom>
          <a:noFill/>
          <a:ln/>
        </p:spPr>
        <p:txBody>
          <a:bodyPr wrap="square" rtlCol="0" anchor="t"/>
          <a:lstStyle/>
          <a:p>
            <a:pPr marL="0" indent="0">
              <a:lnSpc>
                <a:spcPts val="2253"/>
              </a:lnSpc>
              <a:buNone/>
            </a:pPr>
            <a:r>
              <a:rPr lang="en-US" sz="1408" dirty="0">
                <a:solidFill>
                  <a:srgbClr val="3B4E4E"/>
                </a:solidFill>
                <a:latin typeface="Overpass" pitchFamily="34" charset="0"/>
                <a:ea typeface="Overpass" pitchFamily="34" charset="-122"/>
                <a:cs typeface="Overpass" pitchFamily="34" charset="-120"/>
              </a:rPr>
              <a:t>Mean returns over 100 episodes for policy combinations from different instances</a:t>
            </a:r>
            <a:endParaRPr lang="en-US" sz="1408" dirty="0"/>
          </a:p>
        </p:txBody>
      </p:sp>
      <p:sp>
        <p:nvSpPr>
          <p:cNvPr id="9" name="Text 7"/>
          <p:cNvSpPr/>
          <p:nvPr/>
        </p:nvSpPr>
        <p:spPr>
          <a:xfrm>
            <a:off x="8382238" y="1375767"/>
            <a:ext cx="3086338" cy="279440"/>
          </a:xfrm>
          <a:prstGeom prst="rect">
            <a:avLst/>
          </a:prstGeom>
          <a:noFill/>
          <a:ln/>
        </p:spPr>
        <p:txBody>
          <a:bodyPr wrap="none" rtlCol="0" anchor="t"/>
          <a:lstStyle/>
          <a:p>
            <a:pPr marL="0" indent="0">
              <a:lnSpc>
                <a:spcPts val="2200"/>
              </a:lnSpc>
              <a:buNone/>
            </a:pPr>
            <a:r>
              <a:rPr lang="en-US" sz="1760" b="1" dirty="0">
                <a:solidFill>
                  <a:srgbClr val="233939"/>
                </a:solidFill>
                <a:latin typeface="Syne" pitchFamily="34" charset="0"/>
                <a:ea typeface="Syne" pitchFamily="34" charset="-122"/>
                <a:cs typeface="Syne" pitchFamily="34" charset="-120"/>
              </a:rPr>
              <a:t>Diagonal vs Off-Diagonal</a:t>
            </a:r>
            <a:endParaRPr lang="en-US" sz="1760" dirty="0"/>
          </a:p>
        </p:txBody>
      </p:sp>
      <p:sp>
        <p:nvSpPr>
          <p:cNvPr id="10" name="Text 8"/>
          <p:cNvSpPr/>
          <p:nvPr/>
        </p:nvSpPr>
        <p:spPr>
          <a:xfrm>
            <a:off x="8382238" y="1834039"/>
            <a:ext cx="3832384" cy="572214"/>
          </a:xfrm>
          <a:prstGeom prst="rect">
            <a:avLst/>
          </a:prstGeom>
          <a:noFill/>
          <a:ln/>
        </p:spPr>
        <p:txBody>
          <a:bodyPr wrap="square" rtlCol="0" anchor="t"/>
          <a:lstStyle/>
          <a:p>
            <a:pPr marL="0" indent="0">
              <a:lnSpc>
                <a:spcPts val="2253"/>
              </a:lnSpc>
              <a:buNone/>
            </a:pPr>
            <a:r>
              <a:rPr lang="en-US" sz="1408" dirty="0">
                <a:solidFill>
                  <a:srgbClr val="3B4E4E"/>
                </a:solidFill>
                <a:latin typeface="Overpass" pitchFamily="34" charset="0"/>
                <a:ea typeface="Overpass" pitchFamily="34" charset="-122"/>
                <a:cs typeface="Overpass" pitchFamily="34" charset="-120"/>
              </a:rPr>
              <a:t>Diagonal: policies trained together. </a:t>
            </a:r>
          </a:p>
          <a:p>
            <a:pPr marL="0" indent="0">
              <a:lnSpc>
                <a:spcPts val="2253"/>
              </a:lnSpc>
              <a:buNone/>
            </a:pPr>
            <a:r>
              <a:rPr lang="en-US" sz="1408" dirty="0">
                <a:solidFill>
                  <a:srgbClr val="3B4E4E"/>
                </a:solidFill>
                <a:latin typeface="Overpass" pitchFamily="34" charset="0"/>
                <a:ea typeface="Overpass" pitchFamily="34" charset="-122"/>
                <a:cs typeface="Overpass" pitchFamily="34" charset="-120"/>
              </a:rPr>
              <a:t>Off-diagonal: policies trained separately</a:t>
            </a:r>
            <a:endParaRPr lang="en-US" sz="1408" dirty="0"/>
          </a:p>
        </p:txBody>
      </p:sp>
      <p:sp>
        <p:nvSpPr>
          <p:cNvPr id="12" name="Text 9"/>
          <p:cNvSpPr/>
          <p:nvPr/>
        </p:nvSpPr>
        <p:spPr>
          <a:xfrm>
            <a:off x="2430899" y="6795611"/>
            <a:ext cx="9768602" cy="286107"/>
          </a:xfrm>
          <a:prstGeom prst="rect">
            <a:avLst/>
          </a:prstGeom>
          <a:noFill/>
          <a:ln/>
        </p:spPr>
        <p:txBody>
          <a:bodyPr wrap="none" rtlCol="0" anchor="t"/>
          <a:lstStyle/>
          <a:p>
            <a:pPr marL="0" indent="0">
              <a:lnSpc>
                <a:spcPts val="2253"/>
              </a:lnSpc>
              <a:buNone/>
            </a:pPr>
            <a:endParaRPr lang="en-US" sz="1408" dirty="0"/>
          </a:p>
        </p:txBody>
      </p:sp>
      <p:sp>
        <p:nvSpPr>
          <p:cNvPr id="13" name="Text 10"/>
          <p:cNvSpPr/>
          <p:nvPr/>
        </p:nvSpPr>
        <p:spPr>
          <a:xfrm>
            <a:off x="2430899" y="7282815"/>
            <a:ext cx="9768602" cy="286107"/>
          </a:xfrm>
          <a:prstGeom prst="rect">
            <a:avLst/>
          </a:prstGeom>
          <a:noFill/>
          <a:ln/>
        </p:spPr>
        <p:txBody>
          <a:bodyPr wrap="none" rtlCol="0" anchor="t"/>
          <a:lstStyle/>
          <a:p>
            <a:pPr marL="0" indent="0">
              <a:lnSpc>
                <a:spcPts val="2253"/>
              </a:lnSpc>
              <a:buNone/>
            </a:pPr>
            <a:endParaRPr lang="en-US" sz="1408" dirty="0"/>
          </a:p>
        </p:txBody>
      </p:sp>
      <p:pic>
        <p:nvPicPr>
          <p:cNvPr id="15" name="Picture 14">
            <a:extLst>
              <a:ext uri="{FF2B5EF4-FFF2-40B4-BE49-F238E27FC236}">
                <a16:creationId xmlns:a16="http://schemas.microsoft.com/office/drawing/2014/main" id="{84AE8B55-66D4-8B58-0030-503DFDBF8BC4}"/>
              </a:ext>
            </a:extLst>
          </p:cNvPr>
          <p:cNvPicPr>
            <a:picLocks noChangeAspect="1"/>
          </p:cNvPicPr>
          <p:nvPr/>
        </p:nvPicPr>
        <p:blipFill>
          <a:blip r:embed="rId3"/>
          <a:stretch>
            <a:fillRect/>
          </a:stretch>
        </p:blipFill>
        <p:spPr>
          <a:xfrm>
            <a:off x="2407494" y="3443407"/>
            <a:ext cx="9815411" cy="4016088"/>
          </a:xfrm>
          <a:prstGeom prst="rect">
            <a:avLst/>
          </a:prstGeom>
        </p:spPr>
      </p:pic>
    </p:spTree>
    <p:extLst>
      <p:ext uri="{BB962C8B-B14F-4D97-AF65-F5344CB8AC3E}">
        <p14:creationId xmlns:p14="http://schemas.microsoft.com/office/powerpoint/2010/main" val="185359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30314"/>
          </a:xfrm>
          <a:prstGeom prst="rect">
            <a:avLst/>
          </a:prstGeom>
          <a:solidFill>
            <a:srgbClr val="FFFDE6"/>
          </a:solidFill>
          <a:ln/>
        </p:spPr>
        <p:txBody>
          <a:bodyPr/>
          <a:lstStyle/>
          <a:p>
            <a:endParaRPr lang="en-US" dirty="0"/>
          </a:p>
        </p:txBody>
      </p:sp>
      <p:sp>
        <p:nvSpPr>
          <p:cNvPr id="4" name="Text 2"/>
          <p:cNvSpPr/>
          <p:nvPr/>
        </p:nvSpPr>
        <p:spPr>
          <a:xfrm>
            <a:off x="2374463" y="497443"/>
            <a:ext cx="6299835" cy="339090"/>
          </a:xfrm>
          <a:prstGeom prst="rect">
            <a:avLst/>
          </a:prstGeom>
          <a:noFill/>
          <a:ln/>
        </p:spPr>
        <p:txBody>
          <a:bodyPr wrap="none" rtlCol="0" anchor="t"/>
          <a:lstStyle/>
          <a:p>
            <a:pPr marL="0" indent="0">
              <a:lnSpc>
                <a:spcPts val="2671"/>
              </a:lnSpc>
              <a:buNone/>
            </a:pPr>
            <a:r>
              <a:rPr lang="en-US" sz="3600" b="1" dirty="0">
                <a:solidFill>
                  <a:srgbClr val="233939"/>
                </a:solidFill>
                <a:latin typeface="Syne" pitchFamily="34" charset="0"/>
                <a:ea typeface="Syne" pitchFamily="34" charset="-122"/>
                <a:cs typeface="Syne" pitchFamily="34" charset="-120"/>
              </a:rPr>
              <a:t>DCH Agent Performance in Mitigating JPC</a:t>
            </a:r>
            <a:endParaRPr lang="en-US" sz="3600" dirty="0"/>
          </a:p>
        </p:txBody>
      </p:sp>
      <p:pic>
        <p:nvPicPr>
          <p:cNvPr id="5" name="Image 0" descr="preencoded.png"/>
          <p:cNvPicPr>
            <a:picLocks noChangeAspect="1"/>
          </p:cNvPicPr>
          <p:nvPr/>
        </p:nvPicPr>
        <p:blipFill>
          <a:blip r:embed="rId3"/>
          <a:stretch>
            <a:fillRect/>
          </a:stretch>
        </p:blipFill>
        <p:spPr>
          <a:xfrm>
            <a:off x="2374463" y="1040011"/>
            <a:ext cx="904399" cy="1447086"/>
          </a:xfrm>
          <a:prstGeom prst="rect">
            <a:avLst/>
          </a:prstGeom>
        </p:spPr>
      </p:pic>
      <p:sp>
        <p:nvSpPr>
          <p:cNvPr id="6" name="Text 3"/>
          <p:cNvSpPr/>
          <p:nvPr/>
        </p:nvSpPr>
        <p:spPr>
          <a:xfrm>
            <a:off x="3550087" y="1220867"/>
            <a:ext cx="2629972" cy="282535"/>
          </a:xfrm>
          <a:prstGeom prst="rect">
            <a:avLst/>
          </a:prstGeom>
          <a:noFill/>
          <a:ln/>
        </p:spPr>
        <p:txBody>
          <a:bodyPr wrap="none" rtlCol="0" anchor="t"/>
          <a:lstStyle/>
          <a:p>
            <a:pPr marL="0" indent="0" algn="l">
              <a:lnSpc>
                <a:spcPts val="2226"/>
              </a:lnSpc>
              <a:buNone/>
            </a:pPr>
            <a:r>
              <a:rPr lang="en-US" sz="1780" b="1" dirty="0">
                <a:solidFill>
                  <a:srgbClr val="3B4E4E"/>
                </a:solidFill>
                <a:latin typeface="Syne" pitchFamily="34" charset="0"/>
                <a:ea typeface="Syne" pitchFamily="34" charset="-122"/>
                <a:cs typeface="Syne" pitchFamily="34" charset="-120"/>
              </a:rPr>
              <a:t>Significant Mitigation</a:t>
            </a:r>
            <a:endParaRPr lang="en-US" sz="1780" dirty="0"/>
          </a:p>
        </p:txBody>
      </p:sp>
      <p:sp>
        <p:nvSpPr>
          <p:cNvPr id="7" name="Text 4"/>
          <p:cNvSpPr/>
          <p:nvPr/>
        </p:nvSpPr>
        <p:spPr>
          <a:xfrm>
            <a:off x="3550087" y="1611868"/>
            <a:ext cx="8705731" cy="289322"/>
          </a:xfrm>
          <a:prstGeom prst="rect">
            <a:avLst/>
          </a:prstGeom>
          <a:noFill/>
          <a:ln/>
        </p:spPr>
        <p:txBody>
          <a:bodyPr wrap="none" rtlCol="0" anchor="t"/>
          <a:lstStyle/>
          <a:p>
            <a:pPr marL="0" indent="0" algn="l">
              <a:lnSpc>
                <a:spcPts val="2279"/>
              </a:lnSpc>
              <a:buNone/>
            </a:pPr>
            <a:r>
              <a:rPr lang="en-US" sz="1424" dirty="0">
                <a:solidFill>
                  <a:srgbClr val="3B4E4E"/>
                </a:solidFill>
                <a:latin typeface="Overpass" pitchFamily="34" charset="0"/>
                <a:ea typeface="Overpass" pitchFamily="34" charset="-122"/>
                <a:cs typeface="Overpass" pitchFamily="34" charset="-120"/>
              </a:rPr>
              <a:t>DCH agents reduce expected reward loss by 28.7% to 56.7%</a:t>
            </a:r>
            <a:endParaRPr lang="en-US" sz="1424" dirty="0"/>
          </a:p>
        </p:txBody>
      </p:sp>
      <p:pic>
        <p:nvPicPr>
          <p:cNvPr id="8" name="Image 1" descr="preencoded.png"/>
          <p:cNvPicPr>
            <a:picLocks noChangeAspect="1"/>
          </p:cNvPicPr>
          <p:nvPr/>
        </p:nvPicPr>
        <p:blipFill>
          <a:blip r:embed="rId4"/>
          <a:stretch>
            <a:fillRect/>
          </a:stretch>
        </p:blipFill>
        <p:spPr>
          <a:xfrm>
            <a:off x="2374463" y="2487097"/>
            <a:ext cx="904399" cy="1447086"/>
          </a:xfrm>
          <a:prstGeom prst="rect">
            <a:avLst/>
          </a:prstGeom>
        </p:spPr>
      </p:pic>
      <p:sp>
        <p:nvSpPr>
          <p:cNvPr id="9" name="Text 5"/>
          <p:cNvSpPr/>
          <p:nvPr/>
        </p:nvSpPr>
        <p:spPr>
          <a:xfrm>
            <a:off x="3550087" y="2667953"/>
            <a:ext cx="3347323" cy="282535"/>
          </a:xfrm>
          <a:prstGeom prst="rect">
            <a:avLst/>
          </a:prstGeom>
          <a:noFill/>
          <a:ln/>
        </p:spPr>
        <p:txBody>
          <a:bodyPr wrap="none" rtlCol="0" anchor="t"/>
          <a:lstStyle/>
          <a:p>
            <a:pPr marL="0" indent="0" algn="l">
              <a:lnSpc>
                <a:spcPts val="2226"/>
              </a:lnSpc>
              <a:buNone/>
            </a:pPr>
            <a:r>
              <a:rPr lang="en-US" sz="1780" b="1" dirty="0">
                <a:solidFill>
                  <a:srgbClr val="3B4E4E"/>
                </a:solidFill>
                <a:latin typeface="Syne" pitchFamily="34" charset="0"/>
                <a:ea typeface="Syne" pitchFamily="34" charset="-122"/>
                <a:cs typeface="Syne" pitchFamily="34" charset="-120"/>
              </a:rPr>
              <a:t>Meta-Strategy Importance</a:t>
            </a:r>
            <a:endParaRPr lang="en-US" sz="1780" dirty="0"/>
          </a:p>
        </p:txBody>
      </p:sp>
      <p:sp>
        <p:nvSpPr>
          <p:cNvPr id="10" name="Text 6"/>
          <p:cNvSpPr/>
          <p:nvPr/>
        </p:nvSpPr>
        <p:spPr>
          <a:xfrm>
            <a:off x="3550087" y="3058954"/>
            <a:ext cx="8705731" cy="289322"/>
          </a:xfrm>
          <a:prstGeom prst="rect">
            <a:avLst/>
          </a:prstGeom>
          <a:noFill/>
          <a:ln/>
        </p:spPr>
        <p:txBody>
          <a:bodyPr wrap="none" rtlCol="0" anchor="t"/>
          <a:lstStyle/>
          <a:p>
            <a:pPr marL="0" indent="0" algn="l">
              <a:lnSpc>
                <a:spcPts val="2279"/>
              </a:lnSpc>
              <a:buNone/>
            </a:pPr>
            <a:r>
              <a:rPr lang="en-US" sz="1424" dirty="0">
                <a:solidFill>
                  <a:srgbClr val="3B4E4E"/>
                </a:solidFill>
                <a:latin typeface="Overpass" pitchFamily="34" charset="0"/>
                <a:ea typeface="Overpass" pitchFamily="34" charset="-122"/>
                <a:cs typeface="Overpass" pitchFamily="34" charset="-120"/>
              </a:rPr>
              <a:t>Fully-mixed strategy crucial for minimizing JPC losses</a:t>
            </a:r>
            <a:endParaRPr lang="en-US" sz="1424" dirty="0"/>
          </a:p>
        </p:txBody>
      </p:sp>
      <p:pic>
        <p:nvPicPr>
          <p:cNvPr id="11" name="Image 2" descr="preencoded.png"/>
          <p:cNvPicPr>
            <a:picLocks noChangeAspect="1"/>
          </p:cNvPicPr>
          <p:nvPr/>
        </p:nvPicPr>
        <p:blipFill>
          <a:blip r:embed="rId5"/>
          <a:stretch>
            <a:fillRect/>
          </a:stretch>
        </p:blipFill>
        <p:spPr>
          <a:xfrm>
            <a:off x="2374463" y="3934182"/>
            <a:ext cx="904399" cy="1447086"/>
          </a:xfrm>
          <a:prstGeom prst="rect">
            <a:avLst/>
          </a:prstGeom>
        </p:spPr>
      </p:pic>
      <p:sp>
        <p:nvSpPr>
          <p:cNvPr id="12" name="Text 7"/>
          <p:cNvSpPr/>
          <p:nvPr/>
        </p:nvSpPr>
        <p:spPr>
          <a:xfrm>
            <a:off x="3550087" y="4115038"/>
            <a:ext cx="3264098" cy="282535"/>
          </a:xfrm>
          <a:prstGeom prst="rect">
            <a:avLst/>
          </a:prstGeom>
          <a:noFill/>
          <a:ln/>
        </p:spPr>
        <p:txBody>
          <a:bodyPr wrap="none" rtlCol="0" anchor="t"/>
          <a:lstStyle/>
          <a:p>
            <a:pPr marL="0" indent="0" algn="l">
              <a:lnSpc>
                <a:spcPts val="2226"/>
              </a:lnSpc>
              <a:buNone/>
            </a:pPr>
            <a:r>
              <a:rPr lang="en-US" sz="1780" b="1" dirty="0">
                <a:solidFill>
                  <a:srgbClr val="3B4E4E"/>
                </a:solidFill>
                <a:latin typeface="Syne" pitchFamily="34" charset="0"/>
                <a:ea typeface="Syne" pitchFamily="34" charset="-122"/>
                <a:cs typeface="Syne" pitchFamily="34" charset="-120"/>
              </a:rPr>
              <a:t>Hierarchical Effectiveness</a:t>
            </a:r>
            <a:endParaRPr lang="en-US" sz="1780" dirty="0"/>
          </a:p>
        </p:txBody>
      </p:sp>
      <p:sp>
        <p:nvSpPr>
          <p:cNvPr id="13" name="Text 8"/>
          <p:cNvSpPr/>
          <p:nvPr/>
        </p:nvSpPr>
        <p:spPr>
          <a:xfrm>
            <a:off x="3550087" y="4506039"/>
            <a:ext cx="8705731" cy="289322"/>
          </a:xfrm>
          <a:prstGeom prst="rect">
            <a:avLst/>
          </a:prstGeom>
          <a:noFill/>
          <a:ln/>
        </p:spPr>
        <p:txBody>
          <a:bodyPr wrap="none" rtlCol="0" anchor="t"/>
          <a:lstStyle/>
          <a:p>
            <a:pPr marL="0" indent="0" algn="l">
              <a:lnSpc>
                <a:spcPts val="2279"/>
              </a:lnSpc>
              <a:buNone/>
            </a:pPr>
            <a:r>
              <a:rPr lang="en-US" sz="1424" dirty="0">
                <a:solidFill>
                  <a:srgbClr val="3B4E4E"/>
                </a:solidFill>
                <a:latin typeface="Overpass" pitchFamily="34" charset="0"/>
                <a:ea typeface="Overpass" pitchFamily="34" charset="-122"/>
                <a:cs typeface="Overpass" pitchFamily="34" charset="-120"/>
              </a:rPr>
              <a:t>Even lower levels (5 and 3) achieve substantial reductions in JPC</a:t>
            </a:r>
            <a:endParaRPr lang="en-US" sz="1424" dirty="0"/>
          </a:p>
        </p:txBody>
      </p:sp>
      <p:pic>
        <p:nvPicPr>
          <p:cNvPr id="16" name="Picture 15">
            <a:extLst>
              <a:ext uri="{FF2B5EF4-FFF2-40B4-BE49-F238E27FC236}">
                <a16:creationId xmlns:a16="http://schemas.microsoft.com/office/drawing/2014/main" id="{1D0E95F8-C880-2C00-E094-2AC5D62A770E}"/>
              </a:ext>
            </a:extLst>
          </p:cNvPr>
          <p:cNvPicPr>
            <a:picLocks noChangeAspect="1"/>
          </p:cNvPicPr>
          <p:nvPr/>
        </p:nvPicPr>
        <p:blipFill>
          <a:blip r:embed="rId6"/>
          <a:stretch>
            <a:fillRect/>
          </a:stretch>
        </p:blipFill>
        <p:spPr>
          <a:xfrm>
            <a:off x="9876176" y="6841925"/>
            <a:ext cx="3101609" cy="175275"/>
          </a:xfrm>
          <a:prstGeom prst="rect">
            <a:avLst/>
          </a:prstGeom>
        </p:spPr>
      </p:pic>
      <p:pic>
        <p:nvPicPr>
          <p:cNvPr id="18" name="Picture 17">
            <a:extLst>
              <a:ext uri="{FF2B5EF4-FFF2-40B4-BE49-F238E27FC236}">
                <a16:creationId xmlns:a16="http://schemas.microsoft.com/office/drawing/2014/main" id="{DEFB7547-AB91-BFFE-31FE-78B086BC061F}"/>
              </a:ext>
            </a:extLst>
          </p:cNvPr>
          <p:cNvPicPr>
            <a:picLocks noChangeAspect="1"/>
          </p:cNvPicPr>
          <p:nvPr/>
        </p:nvPicPr>
        <p:blipFill>
          <a:blip r:embed="rId7"/>
          <a:stretch>
            <a:fillRect/>
          </a:stretch>
        </p:blipFill>
        <p:spPr>
          <a:xfrm>
            <a:off x="2560142" y="5432595"/>
            <a:ext cx="7239834" cy="2329650"/>
          </a:xfrm>
          <a:prstGeom prst="rect">
            <a:avLst/>
          </a:prstGeom>
        </p:spPr>
      </p:pic>
      <p:sp>
        <p:nvSpPr>
          <p:cNvPr id="19" name="Text 8">
            <a:extLst>
              <a:ext uri="{FF2B5EF4-FFF2-40B4-BE49-F238E27FC236}">
                <a16:creationId xmlns:a16="http://schemas.microsoft.com/office/drawing/2014/main" id="{F7A79E71-A724-567E-022F-8D02E24A96D7}"/>
              </a:ext>
            </a:extLst>
          </p:cNvPr>
          <p:cNvSpPr/>
          <p:nvPr/>
        </p:nvSpPr>
        <p:spPr>
          <a:xfrm>
            <a:off x="9799976" y="5692341"/>
            <a:ext cx="4190344" cy="2033706"/>
          </a:xfrm>
          <a:prstGeom prst="rect">
            <a:avLst/>
          </a:prstGeom>
          <a:noFill/>
          <a:ln/>
        </p:spPr>
        <p:txBody>
          <a:bodyPr wrap="none" rtlCol="0" anchor="t"/>
          <a:lstStyle/>
          <a:p>
            <a:pPr marL="0" indent="0" algn="l">
              <a:lnSpc>
                <a:spcPts val="2279"/>
              </a:lnSpc>
              <a:buNone/>
            </a:pPr>
            <a:r>
              <a:rPr lang="en-US" sz="1300" dirty="0">
                <a:solidFill>
                  <a:schemeClr val="tx1">
                    <a:lumMod val="75000"/>
                    <a:lumOff val="25000"/>
                  </a:schemeClr>
                </a:solidFill>
                <a:latin typeface="Overpass"/>
              </a:rPr>
              <a:t>Cfr500: CFR’s average strategy after 500 iterations.</a:t>
            </a:r>
          </a:p>
          <a:p>
            <a:pPr marL="0" indent="0" algn="l">
              <a:lnSpc>
                <a:spcPts val="2279"/>
              </a:lnSpc>
              <a:buNone/>
            </a:pPr>
            <a:r>
              <a:rPr lang="en-US" sz="1300" dirty="0">
                <a:solidFill>
                  <a:schemeClr val="tx1">
                    <a:lumMod val="75000"/>
                    <a:lumOff val="25000"/>
                  </a:schemeClr>
                </a:solidFill>
                <a:latin typeface="Overpass"/>
              </a:rPr>
              <a:t>CFR: </a:t>
            </a:r>
            <a:r>
              <a:rPr lang="en-US" sz="1300" dirty="0">
                <a:solidFill>
                  <a:schemeClr val="tx1">
                    <a:lumMod val="75000"/>
                    <a:lumOff val="25000"/>
                  </a:schemeClr>
                </a:solidFill>
              </a:rPr>
              <a:t>counterfactual regret</a:t>
            </a:r>
          </a:p>
          <a:p>
            <a:pPr marL="0" indent="0" algn="l">
              <a:lnSpc>
                <a:spcPts val="2279"/>
              </a:lnSpc>
              <a:buNone/>
            </a:pPr>
            <a:r>
              <a:rPr lang="en-US" sz="1300" dirty="0">
                <a:solidFill>
                  <a:schemeClr val="tx1">
                    <a:lumMod val="75000"/>
                    <a:lumOff val="25000"/>
                  </a:schemeClr>
                </a:solidFill>
                <a:latin typeface="Overpass"/>
              </a:rPr>
              <a:t>MUAC: </a:t>
            </a:r>
            <a:r>
              <a:rPr lang="en-US" sz="1300" dirty="0">
                <a:solidFill>
                  <a:schemeClr val="tx1">
                    <a:lumMod val="75000"/>
                    <a:lumOff val="25000"/>
                  </a:schemeClr>
                </a:solidFill>
              </a:rPr>
              <a:t>mean area-under-the-curve</a:t>
            </a:r>
            <a:endParaRPr lang="en-US" sz="1300" dirty="0">
              <a:solidFill>
                <a:schemeClr val="tx1">
                  <a:lumMod val="75000"/>
                  <a:lumOff val="25000"/>
                </a:schemeClr>
              </a:solidFill>
              <a:latin typeface="Overpass"/>
            </a:endParaRPr>
          </a:p>
        </p:txBody>
      </p:sp>
      <p:pic>
        <p:nvPicPr>
          <p:cNvPr id="21" name="Picture 20">
            <a:extLst>
              <a:ext uri="{FF2B5EF4-FFF2-40B4-BE49-F238E27FC236}">
                <a16:creationId xmlns:a16="http://schemas.microsoft.com/office/drawing/2014/main" id="{EBC0E161-7E52-DC48-977C-D47660DFF7A3}"/>
              </a:ext>
            </a:extLst>
          </p:cNvPr>
          <p:cNvPicPr>
            <a:picLocks noChangeAspect="1"/>
          </p:cNvPicPr>
          <p:nvPr/>
        </p:nvPicPr>
        <p:blipFill>
          <a:blip r:embed="rId8"/>
          <a:stretch>
            <a:fillRect/>
          </a:stretch>
        </p:blipFill>
        <p:spPr>
          <a:xfrm>
            <a:off x="9876176" y="6597420"/>
            <a:ext cx="3520745" cy="160034"/>
          </a:xfrm>
          <a:prstGeom prst="rect">
            <a:avLst/>
          </a:prstGeom>
        </p:spPr>
      </p:pic>
    </p:spTree>
    <p:extLst>
      <p:ext uri="{BB962C8B-B14F-4D97-AF65-F5344CB8AC3E}">
        <p14:creationId xmlns:p14="http://schemas.microsoft.com/office/powerpoint/2010/main" val="72174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29171" y="2128"/>
            <a:ext cx="14630400" cy="8229600"/>
          </a:xfrm>
          <a:prstGeom prst="rect">
            <a:avLst/>
          </a:prstGeom>
          <a:solidFill>
            <a:srgbClr val="FFFDE6"/>
          </a:solidFill>
          <a:ln/>
        </p:spPr>
        <p:txBody>
          <a:bodyPr/>
          <a:lstStyle/>
          <a:p>
            <a:endParaRPr lang="en-US" dirty="0"/>
          </a:p>
        </p:txBody>
      </p:sp>
      <p:sp>
        <p:nvSpPr>
          <p:cNvPr id="5" name="Text 2"/>
          <p:cNvSpPr/>
          <p:nvPr/>
        </p:nvSpPr>
        <p:spPr>
          <a:xfrm>
            <a:off x="926410" y="421268"/>
            <a:ext cx="4899541" cy="569833"/>
          </a:xfrm>
          <a:prstGeom prst="rect">
            <a:avLst/>
          </a:prstGeom>
          <a:noFill/>
          <a:ln/>
        </p:spPr>
        <p:txBody>
          <a:bodyPr wrap="none" rtlCol="0" anchor="t"/>
          <a:lstStyle/>
          <a:p>
            <a:pPr marL="0" indent="0">
              <a:lnSpc>
                <a:spcPts val="4488"/>
              </a:lnSpc>
              <a:buNone/>
            </a:pPr>
            <a:r>
              <a:rPr lang="en-US" sz="3590" b="1" dirty="0">
                <a:solidFill>
                  <a:srgbClr val="233939"/>
                </a:solidFill>
                <a:latin typeface="Syne" pitchFamily="34" charset="0"/>
                <a:ea typeface="Syne" pitchFamily="34" charset="-122"/>
              </a:rPr>
              <a:t>Table of Contents :</a:t>
            </a:r>
            <a:endParaRPr lang="en-US" sz="3590" dirty="0"/>
          </a:p>
        </p:txBody>
      </p:sp>
      <p:sp>
        <p:nvSpPr>
          <p:cNvPr id="9" name="Text 6"/>
          <p:cNvSpPr/>
          <p:nvPr/>
        </p:nvSpPr>
        <p:spPr>
          <a:xfrm>
            <a:off x="2554129" y="3899535"/>
            <a:ext cx="106680" cy="273606"/>
          </a:xfrm>
          <a:prstGeom prst="rect">
            <a:avLst/>
          </a:prstGeom>
          <a:noFill/>
          <a:ln/>
        </p:spPr>
        <p:txBody>
          <a:bodyPr wrap="none" rtlCol="0" anchor="t"/>
          <a:lstStyle/>
          <a:p>
            <a:pPr marL="0" indent="0" algn="ctr">
              <a:lnSpc>
                <a:spcPts val="2154"/>
              </a:lnSpc>
              <a:buNone/>
            </a:pPr>
            <a:endParaRPr lang="en-US" sz="2154" dirty="0"/>
          </a:p>
        </p:txBody>
      </p:sp>
      <p:sp>
        <p:nvSpPr>
          <p:cNvPr id="10" name="Text 7"/>
          <p:cNvSpPr/>
          <p:nvPr/>
        </p:nvSpPr>
        <p:spPr>
          <a:xfrm>
            <a:off x="3610451" y="3808333"/>
            <a:ext cx="3675578" cy="284917"/>
          </a:xfrm>
          <a:prstGeom prst="rect">
            <a:avLst/>
          </a:prstGeom>
          <a:noFill/>
          <a:ln/>
        </p:spPr>
        <p:txBody>
          <a:bodyPr wrap="none" rtlCol="0" anchor="t"/>
          <a:lstStyle/>
          <a:p>
            <a:pPr marL="0" indent="0" algn="l">
              <a:lnSpc>
                <a:spcPts val="2244"/>
              </a:lnSpc>
              <a:buNone/>
            </a:pPr>
            <a:endParaRPr lang="en-US" sz="1795" dirty="0"/>
          </a:p>
        </p:txBody>
      </p:sp>
      <p:sp>
        <p:nvSpPr>
          <p:cNvPr id="14" name="Text 11"/>
          <p:cNvSpPr/>
          <p:nvPr/>
        </p:nvSpPr>
        <p:spPr>
          <a:xfrm>
            <a:off x="2522101" y="5424368"/>
            <a:ext cx="170736" cy="273606"/>
          </a:xfrm>
          <a:prstGeom prst="rect">
            <a:avLst/>
          </a:prstGeom>
          <a:noFill/>
          <a:ln/>
        </p:spPr>
        <p:txBody>
          <a:bodyPr wrap="none" rtlCol="0" anchor="t"/>
          <a:lstStyle/>
          <a:p>
            <a:pPr marL="0" indent="0" algn="ctr">
              <a:lnSpc>
                <a:spcPts val="2154"/>
              </a:lnSpc>
              <a:buNone/>
            </a:pPr>
            <a:endParaRPr lang="en-US" sz="2154" dirty="0"/>
          </a:p>
        </p:txBody>
      </p:sp>
      <p:sp>
        <p:nvSpPr>
          <p:cNvPr id="19" name="Text 16"/>
          <p:cNvSpPr/>
          <p:nvPr/>
        </p:nvSpPr>
        <p:spPr>
          <a:xfrm>
            <a:off x="2519720" y="6657380"/>
            <a:ext cx="175379" cy="273606"/>
          </a:xfrm>
          <a:prstGeom prst="rect">
            <a:avLst/>
          </a:prstGeom>
          <a:noFill/>
          <a:ln/>
        </p:spPr>
        <p:txBody>
          <a:bodyPr wrap="none" rtlCol="0" anchor="t"/>
          <a:lstStyle/>
          <a:p>
            <a:pPr marL="0" indent="0" algn="ctr">
              <a:lnSpc>
                <a:spcPts val="2154"/>
              </a:lnSpc>
              <a:buNone/>
            </a:pPr>
            <a:endParaRPr lang="en-US" sz="2154" dirty="0"/>
          </a:p>
        </p:txBody>
      </p:sp>
      <p:sp>
        <p:nvSpPr>
          <p:cNvPr id="21" name="Text 18"/>
          <p:cNvSpPr/>
          <p:nvPr/>
        </p:nvSpPr>
        <p:spPr>
          <a:xfrm>
            <a:off x="3610451" y="6960513"/>
            <a:ext cx="8685967" cy="583644"/>
          </a:xfrm>
          <a:prstGeom prst="rect">
            <a:avLst/>
          </a:prstGeom>
          <a:noFill/>
          <a:ln/>
        </p:spPr>
        <p:txBody>
          <a:bodyPr wrap="square" rtlCol="0" anchor="t"/>
          <a:lstStyle/>
          <a:p>
            <a:pPr marL="0" indent="0" algn="l">
              <a:lnSpc>
                <a:spcPts val="2298"/>
              </a:lnSpc>
              <a:buNone/>
            </a:pPr>
            <a:endParaRPr lang="en-US" sz="1436" dirty="0"/>
          </a:p>
        </p:txBody>
      </p:sp>
      <p:sp>
        <p:nvSpPr>
          <p:cNvPr id="22" name="TextBox 21"/>
          <p:cNvSpPr txBox="1"/>
          <p:nvPr/>
        </p:nvSpPr>
        <p:spPr>
          <a:xfrm>
            <a:off x="1090343" y="1947335"/>
            <a:ext cx="8479785" cy="5201424"/>
          </a:xfrm>
          <a:prstGeom prst="rect">
            <a:avLst/>
          </a:prstGeom>
          <a:noFill/>
        </p:spPr>
        <p:txBody>
          <a:bodyPr wrap="square" rtlCol="0">
            <a:spAutoFit/>
          </a:bodyPr>
          <a:lstStyle/>
          <a:p>
            <a:pPr marL="571500" indent="-571500">
              <a:buFont typeface="Wingdings" panose="05000000000000000000" pitchFamily="2" charset="2"/>
              <a:buChar char="Ø"/>
            </a:pPr>
            <a:r>
              <a:rPr lang="en-US" sz="2800" dirty="0">
                <a:latin typeface="Syne"/>
                <a:ea typeface="Syne"/>
              </a:rPr>
              <a:t>Algorithm Overview</a:t>
            </a:r>
          </a:p>
          <a:p>
            <a:pPr marL="571500" indent="-571500">
              <a:buFont typeface="Wingdings" panose="05000000000000000000" pitchFamily="2" charset="2"/>
              <a:buChar char="Ø"/>
            </a:pPr>
            <a:r>
              <a:rPr lang="en-US" sz="2800" dirty="0">
                <a:latin typeface="Syne"/>
                <a:ea typeface="Syne"/>
              </a:rPr>
              <a:t>Background and related work</a:t>
            </a:r>
          </a:p>
          <a:p>
            <a:pPr marL="571500" indent="-571500">
              <a:buFont typeface="Wingdings" panose="05000000000000000000" pitchFamily="2" charset="2"/>
              <a:buChar char="Ø"/>
            </a:pPr>
            <a:r>
              <a:rPr lang="en-US" sz="2800" dirty="0">
                <a:latin typeface="Syne"/>
                <a:ea typeface="Syne"/>
              </a:rPr>
              <a:t>PSRO</a:t>
            </a:r>
          </a:p>
          <a:p>
            <a:pPr marL="571500" indent="-571500">
              <a:buFont typeface="Wingdings" panose="05000000000000000000" pitchFamily="2" charset="2"/>
              <a:buChar char="Ø"/>
            </a:pPr>
            <a:r>
              <a:rPr lang="en-US" sz="2800" dirty="0">
                <a:latin typeface="Syne"/>
                <a:ea typeface="Syne"/>
              </a:rPr>
              <a:t>Meta Solvers</a:t>
            </a:r>
          </a:p>
          <a:p>
            <a:pPr marL="571500" indent="-571500">
              <a:buFont typeface="Wingdings" panose="05000000000000000000" pitchFamily="2" charset="2"/>
              <a:buChar char="Ø"/>
            </a:pPr>
            <a:r>
              <a:rPr lang="en-US" sz="2800" dirty="0">
                <a:latin typeface="Syne"/>
                <a:ea typeface="Syne"/>
              </a:rPr>
              <a:t>DCH</a:t>
            </a:r>
          </a:p>
          <a:p>
            <a:pPr marL="571500" indent="-571500">
              <a:buFont typeface="Wingdings" panose="05000000000000000000" pitchFamily="2" charset="2"/>
              <a:buChar char="Ø"/>
            </a:pPr>
            <a:r>
              <a:rPr lang="en-US" sz="2800" dirty="0">
                <a:latin typeface="Syne"/>
                <a:ea typeface="Syne"/>
              </a:rPr>
              <a:t>Experiments</a:t>
            </a:r>
          </a:p>
          <a:p>
            <a:pPr marL="571500" indent="-571500">
              <a:buFont typeface="Wingdings" panose="05000000000000000000" pitchFamily="2" charset="2"/>
              <a:buChar char="Ø"/>
            </a:pPr>
            <a:r>
              <a:rPr lang="en-US" sz="2800" dirty="0">
                <a:latin typeface="Syne"/>
                <a:ea typeface="Syne"/>
              </a:rPr>
              <a:t>Conclusion</a:t>
            </a:r>
          </a:p>
          <a:p>
            <a:pPr marL="571500" indent="-571500">
              <a:buFont typeface="Wingdings" panose="05000000000000000000" pitchFamily="2" charset="2"/>
              <a:buChar char="Ø"/>
            </a:pPr>
            <a:r>
              <a:rPr lang="en-US" sz="2800" dirty="0">
                <a:latin typeface="Syne"/>
                <a:ea typeface="Syne"/>
              </a:rPr>
              <a:t>Additional work</a:t>
            </a:r>
          </a:p>
          <a:p>
            <a:pPr marL="285750" indent="-285750">
              <a:buFont typeface="Wingdings" panose="05000000000000000000" pitchFamily="2" charset="2"/>
              <a:buChar char="§"/>
            </a:pPr>
            <a:endParaRPr lang="en-US" sz="3600" dirty="0"/>
          </a:p>
          <a:p>
            <a:pPr marL="285750" indent="-285750">
              <a:buFont typeface="Wingdings" panose="05000000000000000000" pitchFamily="2" charset="2"/>
              <a:buChar char="§"/>
            </a:pPr>
            <a:endParaRPr lang="en-US" sz="3600" dirty="0"/>
          </a:p>
          <a:p>
            <a:pPr marL="285750" indent="-285750">
              <a:buFont typeface="Wingdings" panose="05000000000000000000" pitchFamily="2" charset="2"/>
              <a:buChar char="§"/>
            </a:pPr>
            <a:endParaRPr lang="en-US" sz="3600"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316" y="1811887"/>
            <a:ext cx="4559139" cy="4559139"/>
          </a:xfrm>
          <a:prstGeom prst="rect">
            <a:avLst/>
          </a:prstGeom>
          <a:ln>
            <a:noFill/>
          </a:ln>
          <a:effectLst>
            <a:softEdge rad="112500"/>
          </a:effectLst>
        </p:spPr>
      </p:pic>
    </p:spTree>
    <p:extLst>
      <p:ext uri="{BB962C8B-B14F-4D97-AF65-F5344CB8AC3E}">
        <p14:creationId xmlns:p14="http://schemas.microsoft.com/office/powerpoint/2010/main" val="1418082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95370" y="0"/>
            <a:ext cx="14630400" cy="8229600"/>
          </a:xfrm>
          <a:prstGeom prst="rect">
            <a:avLst/>
          </a:prstGeom>
          <a:solidFill>
            <a:srgbClr val="FFFDE6"/>
          </a:solidFill>
          <a:ln/>
        </p:spPr>
        <p:txBody>
          <a:bodyPr/>
          <a:lstStyle/>
          <a:p>
            <a:endParaRPr lang="en-US" dirty="0"/>
          </a:p>
        </p:txBody>
      </p:sp>
      <p:sp>
        <p:nvSpPr>
          <p:cNvPr id="4" name="Text 2"/>
          <p:cNvSpPr/>
          <p:nvPr/>
        </p:nvSpPr>
        <p:spPr>
          <a:xfrm>
            <a:off x="2105858" y="603171"/>
            <a:ext cx="7900392" cy="596027"/>
          </a:xfrm>
          <a:prstGeom prst="rect">
            <a:avLst/>
          </a:prstGeom>
          <a:noFill/>
          <a:ln/>
        </p:spPr>
        <p:txBody>
          <a:bodyPr wrap="none" rtlCol="0" anchor="t"/>
          <a:lstStyle/>
          <a:p>
            <a:pPr marL="0" indent="0">
              <a:lnSpc>
                <a:spcPts val="4693"/>
              </a:lnSpc>
              <a:buNone/>
            </a:pPr>
            <a:r>
              <a:rPr lang="en-US" sz="3755" b="1" dirty="0">
                <a:solidFill>
                  <a:srgbClr val="233939"/>
                </a:solidFill>
                <a:latin typeface="Syne" pitchFamily="34" charset="0"/>
                <a:ea typeface="Syne" pitchFamily="34" charset="-122"/>
                <a:cs typeface="Syne" pitchFamily="34" charset="-120"/>
              </a:rPr>
              <a:t>Leduc Poker Policy Evaluation</a:t>
            </a:r>
            <a:endParaRPr lang="en-US" sz="3755" dirty="0"/>
          </a:p>
        </p:txBody>
      </p:sp>
      <p:sp>
        <p:nvSpPr>
          <p:cNvPr id="5" name="Shape 3"/>
          <p:cNvSpPr/>
          <p:nvPr/>
        </p:nvSpPr>
        <p:spPr>
          <a:xfrm>
            <a:off x="2105858" y="1485186"/>
            <a:ext cx="8405303" cy="2326599"/>
          </a:xfrm>
          <a:prstGeom prst="roundRect">
            <a:avLst>
              <a:gd name="adj" fmla="val 3108"/>
            </a:avLst>
          </a:prstGeom>
          <a:noFill/>
          <a:ln w="7620">
            <a:solidFill>
              <a:srgbClr val="000000">
                <a:alpha val="8000"/>
              </a:srgbClr>
            </a:solidFill>
            <a:prstDash val="solid"/>
          </a:ln>
        </p:spPr>
        <p:txBody>
          <a:bodyPr/>
          <a:lstStyle/>
          <a:p>
            <a:endParaRPr lang="en-US"/>
          </a:p>
        </p:txBody>
      </p:sp>
      <p:sp>
        <p:nvSpPr>
          <p:cNvPr id="12" name="Shape 10"/>
          <p:cNvSpPr/>
          <p:nvPr/>
        </p:nvSpPr>
        <p:spPr>
          <a:xfrm>
            <a:off x="2113478" y="2985612"/>
            <a:ext cx="10403324" cy="549235"/>
          </a:xfrm>
          <a:prstGeom prst="rect">
            <a:avLst/>
          </a:prstGeom>
          <a:solidFill>
            <a:srgbClr val="FFFFFF">
              <a:alpha val="4000"/>
            </a:srgbClr>
          </a:solidFill>
          <a:ln/>
        </p:spPr>
        <p:txBody>
          <a:bodyPr/>
          <a:lstStyle/>
          <a:p>
            <a:endParaRPr lang="en-US"/>
          </a:p>
        </p:txBody>
      </p:sp>
      <p:pic>
        <p:nvPicPr>
          <p:cNvPr id="24" name="Picture 23">
            <a:extLst>
              <a:ext uri="{FF2B5EF4-FFF2-40B4-BE49-F238E27FC236}">
                <a16:creationId xmlns:a16="http://schemas.microsoft.com/office/drawing/2014/main" id="{97502E92-283B-2549-528A-A83D5C35FF07}"/>
              </a:ext>
            </a:extLst>
          </p:cNvPr>
          <p:cNvPicPr>
            <a:picLocks noChangeAspect="1"/>
          </p:cNvPicPr>
          <p:nvPr/>
        </p:nvPicPr>
        <p:blipFill>
          <a:blip r:embed="rId3"/>
          <a:stretch>
            <a:fillRect/>
          </a:stretch>
        </p:blipFill>
        <p:spPr>
          <a:xfrm>
            <a:off x="2792379" y="1989684"/>
            <a:ext cx="9045522" cy="5410139"/>
          </a:xfrm>
          <a:prstGeom prst="rect">
            <a:avLst/>
          </a:prstGeom>
        </p:spPr>
      </p:pic>
    </p:spTree>
    <p:extLst>
      <p:ext uri="{BB962C8B-B14F-4D97-AF65-F5344CB8AC3E}">
        <p14:creationId xmlns:p14="http://schemas.microsoft.com/office/powerpoint/2010/main" val="2881365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3086100"/>
          </a:xfrm>
          <a:prstGeom prst="rect">
            <a:avLst/>
          </a:prstGeom>
        </p:spPr>
      </p:pic>
      <p:sp>
        <p:nvSpPr>
          <p:cNvPr id="5" name="Text 2"/>
          <p:cNvSpPr/>
          <p:nvPr/>
        </p:nvSpPr>
        <p:spPr>
          <a:xfrm>
            <a:off x="864037" y="3795355"/>
            <a:ext cx="12845058"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Conclusion: PSRO/DCH Effectiveness</a:t>
            </a:r>
            <a:endParaRPr lang="en-US" sz="4860" dirty="0"/>
          </a:p>
        </p:txBody>
      </p:sp>
      <p:pic>
        <p:nvPicPr>
          <p:cNvPr id="6" name="Image 1" descr="preencoded.png"/>
          <p:cNvPicPr>
            <a:picLocks noChangeAspect="1"/>
          </p:cNvPicPr>
          <p:nvPr/>
        </p:nvPicPr>
        <p:blipFill>
          <a:blip r:embed="rId4"/>
          <a:stretch>
            <a:fillRect/>
          </a:stretch>
        </p:blipFill>
        <p:spPr>
          <a:xfrm>
            <a:off x="864037" y="4937165"/>
            <a:ext cx="617220" cy="617220"/>
          </a:xfrm>
          <a:prstGeom prst="rect">
            <a:avLst/>
          </a:prstGeom>
        </p:spPr>
      </p:pic>
      <p:sp>
        <p:nvSpPr>
          <p:cNvPr id="7" name="Text 3"/>
          <p:cNvSpPr/>
          <p:nvPr/>
        </p:nvSpPr>
        <p:spPr>
          <a:xfrm>
            <a:off x="864037" y="5801201"/>
            <a:ext cx="3086100" cy="385763"/>
          </a:xfrm>
          <a:prstGeom prst="rect">
            <a:avLst/>
          </a:prstGeom>
          <a:noFill/>
          <a:ln/>
        </p:spPr>
        <p:txBody>
          <a:bodyPr wrap="none" rtlCol="0" anchor="t"/>
          <a:lstStyle/>
          <a:p>
            <a:pPr marL="0" indent="0" algn="l">
              <a:lnSpc>
                <a:spcPts val="3038"/>
              </a:lnSpc>
              <a:buNone/>
            </a:pPr>
            <a:r>
              <a:rPr lang="en-US" sz="2430" b="1" dirty="0">
                <a:solidFill>
                  <a:srgbClr val="3B4E4E"/>
                </a:solidFill>
                <a:latin typeface="Syne" pitchFamily="34" charset="0"/>
                <a:ea typeface="Syne" pitchFamily="34" charset="-122"/>
                <a:cs typeface="Syne" pitchFamily="34" charset="-120"/>
              </a:rPr>
              <a:t>JPC Reduction</a:t>
            </a:r>
            <a:endParaRPr lang="en-US" sz="2430" dirty="0"/>
          </a:p>
        </p:txBody>
      </p:sp>
      <p:sp>
        <p:nvSpPr>
          <p:cNvPr id="8" name="Text 4"/>
          <p:cNvSpPr/>
          <p:nvPr/>
        </p:nvSpPr>
        <p:spPr>
          <a:xfrm>
            <a:off x="864037" y="6335078"/>
            <a:ext cx="4053840" cy="1185148"/>
          </a:xfrm>
          <a:prstGeom prst="rect">
            <a:avLst/>
          </a:prstGeom>
          <a:noFill/>
          <a:ln/>
        </p:spPr>
        <p:txBody>
          <a:bodyPr wrap="square" rtlCol="0" anchor="t"/>
          <a:lstStyle/>
          <a:p>
            <a:pPr marL="0" indent="0" algn="l">
              <a:lnSpc>
                <a:spcPts val="3110"/>
              </a:lnSpc>
              <a:buNone/>
            </a:pPr>
            <a:r>
              <a:rPr lang="en-US" sz="1944" dirty="0">
                <a:solidFill>
                  <a:srgbClr val="3B4E4E"/>
                </a:solidFill>
                <a:latin typeface="Overpass" pitchFamily="34" charset="0"/>
                <a:ea typeface="Overpass" pitchFamily="34" charset="-122"/>
                <a:cs typeface="Overpass" pitchFamily="34" charset="-120"/>
              </a:rPr>
              <a:t>Significantly reduces joint policy correlation in partially observable coordination games</a:t>
            </a:r>
            <a:endParaRPr lang="en-US" sz="1944" dirty="0"/>
          </a:p>
        </p:txBody>
      </p:sp>
      <p:pic>
        <p:nvPicPr>
          <p:cNvPr id="9" name="Image 2" descr="preencoded.png"/>
          <p:cNvPicPr>
            <a:picLocks noChangeAspect="1"/>
          </p:cNvPicPr>
          <p:nvPr/>
        </p:nvPicPr>
        <p:blipFill>
          <a:blip r:embed="rId5"/>
          <a:stretch>
            <a:fillRect/>
          </a:stretch>
        </p:blipFill>
        <p:spPr>
          <a:xfrm>
            <a:off x="5288161" y="4937165"/>
            <a:ext cx="617220" cy="617220"/>
          </a:xfrm>
          <a:prstGeom prst="rect">
            <a:avLst/>
          </a:prstGeom>
        </p:spPr>
      </p:pic>
      <p:sp>
        <p:nvSpPr>
          <p:cNvPr id="10" name="Text 5"/>
          <p:cNvSpPr/>
          <p:nvPr/>
        </p:nvSpPr>
        <p:spPr>
          <a:xfrm>
            <a:off x="5288161" y="5801201"/>
            <a:ext cx="3086100" cy="385763"/>
          </a:xfrm>
          <a:prstGeom prst="rect">
            <a:avLst/>
          </a:prstGeom>
          <a:noFill/>
          <a:ln/>
        </p:spPr>
        <p:txBody>
          <a:bodyPr wrap="none" rtlCol="0" anchor="t"/>
          <a:lstStyle/>
          <a:p>
            <a:pPr marL="0" indent="0" algn="l">
              <a:lnSpc>
                <a:spcPts val="3038"/>
              </a:lnSpc>
              <a:buNone/>
            </a:pPr>
            <a:r>
              <a:rPr lang="en-US" sz="2430" b="1" dirty="0">
                <a:solidFill>
                  <a:srgbClr val="3B4E4E"/>
                </a:solidFill>
                <a:latin typeface="Syne" pitchFamily="34" charset="0"/>
                <a:ea typeface="Syne" pitchFamily="34" charset="-122"/>
                <a:cs typeface="Syne" pitchFamily="34" charset="-120"/>
              </a:rPr>
              <a:t>Robust Strategies</a:t>
            </a:r>
            <a:endParaRPr lang="en-US" sz="2430" dirty="0"/>
          </a:p>
        </p:txBody>
      </p:sp>
      <p:sp>
        <p:nvSpPr>
          <p:cNvPr id="11" name="Text 6"/>
          <p:cNvSpPr/>
          <p:nvPr/>
        </p:nvSpPr>
        <p:spPr>
          <a:xfrm>
            <a:off x="5288161" y="6335078"/>
            <a:ext cx="4053959" cy="1185148"/>
          </a:xfrm>
          <a:prstGeom prst="rect">
            <a:avLst/>
          </a:prstGeom>
          <a:noFill/>
          <a:ln/>
        </p:spPr>
        <p:txBody>
          <a:bodyPr wrap="square" rtlCol="0" anchor="t"/>
          <a:lstStyle/>
          <a:p>
            <a:pPr marL="0" indent="0" algn="l">
              <a:lnSpc>
                <a:spcPts val="3110"/>
              </a:lnSpc>
              <a:buNone/>
            </a:pPr>
            <a:r>
              <a:rPr lang="en-US" sz="1944" dirty="0">
                <a:solidFill>
                  <a:srgbClr val="3B4E4E"/>
                </a:solidFill>
                <a:latin typeface="Overpass" pitchFamily="34" charset="0"/>
                <a:ea typeface="Overpass" pitchFamily="34" charset="-122"/>
                <a:cs typeface="Overpass" pitchFamily="34" charset="-120"/>
              </a:rPr>
              <a:t>Develops effective counter-strategies for competitive imperfect information games</a:t>
            </a:r>
            <a:endParaRPr lang="en-US" sz="1944" dirty="0"/>
          </a:p>
        </p:txBody>
      </p:sp>
      <p:pic>
        <p:nvPicPr>
          <p:cNvPr id="12" name="Image 3" descr="preencoded.png"/>
          <p:cNvPicPr>
            <a:picLocks noChangeAspect="1"/>
          </p:cNvPicPr>
          <p:nvPr/>
        </p:nvPicPr>
        <p:blipFill>
          <a:blip r:embed="rId6"/>
          <a:stretch>
            <a:fillRect/>
          </a:stretch>
        </p:blipFill>
        <p:spPr>
          <a:xfrm>
            <a:off x="9712404" y="4937165"/>
            <a:ext cx="617220" cy="617220"/>
          </a:xfrm>
          <a:prstGeom prst="rect">
            <a:avLst/>
          </a:prstGeom>
        </p:spPr>
      </p:pic>
      <p:sp>
        <p:nvSpPr>
          <p:cNvPr id="13" name="Text 7"/>
          <p:cNvSpPr/>
          <p:nvPr/>
        </p:nvSpPr>
        <p:spPr>
          <a:xfrm>
            <a:off x="9712404" y="5801201"/>
            <a:ext cx="3086100" cy="385763"/>
          </a:xfrm>
          <a:prstGeom prst="rect">
            <a:avLst/>
          </a:prstGeom>
          <a:noFill/>
          <a:ln/>
        </p:spPr>
        <p:txBody>
          <a:bodyPr wrap="none" rtlCol="0" anchor="t"/>
          <a:lstStyle/>
          <a:p>
            <a:pPr marL="0" indent="0" algn="l">
              <a:lnSpc>
                <a:spcPts val="3038"/>
              </a:lnSpc>
              <a:buNone/>
            </a:pPr>
            <a:r>
              <a:rPr lang="en-US" sz="2430" b="1" dirty="0">
                <a:solidFill>
                  <a:srgbClr val="3B4E4E"/>
                </a:solidFill>
                <a:latin typeface="Syne" pitchFamily="34" charset="0"/>
                <a:ea typeface="Syne" pitchFamily="34" charset="-122"/>
                <a:cs typeface="Syne" pitchFamily="34" charset="-120"/>
              </a:rPr>
              <a:t>Versatility</a:t>
            </a:r>
            <a:endParaRPr lang="en-US" sz="2430" dirty="0"/>
          </a:p>
        </p:txBody>
      </p:sp>
      <p:sp>
        <p:nvSpPr>
          <p:cNvPr id="14" name="Text 8"/>
          <p:cNvSpPr/>
          <p:nvPr/>
        </p:nvSpPr>
        <p:spPr>
          <a:xfrm>
            <a:off x="9712404" y="6335078"/>
            <a:ext cx="4053959" cy="1185148"/>
          </a:xfrm>
          <a:prstGeom prst="rect">
            <a:avLst/>
          </a:prstGeom>
          <a:noFill/>
          <a:ln/>
        </p:spPr>
        <p:txBody>
          <a:bodyPr wrap="square" rtlCol="0" anchor="t"/>
          <a:lstStyle/>
          <a:p>
            <a:pPr marL="0" indent="0" algn="l">
              <a:lnSpc>
                <a:spcPts val="3110"/>
              </a:lnSpc>
              <a:buNone/>
            </a:pPr>
            <a:r>
              <a:rPr lang="en-US" sz="1944" dirty="0">
                <a:solidFill>
                  <a:srgbClr val="3B4E4E"/>
                </a:solidFill>
                <a:latin typeface="Overpass" pitchFamily="34" charset="0"/>
                <a:ea typeface="Overpass" pitchFamily="34" charset="-122"/>
                <a:cs typeface="Overpass" pitchFamily="34" charset="-120"/>
              </a:rPr>
              <a:t>Acts as "opponent/teammate regularization," highlighting practical applicability</a:t>
            </a:r>
            <a:endParaRPr lang="en-US" sz="1944" dirty="0"/>
          </a:p>
        </p:txBody>
      </p:sp>
    </p:spTree>
    <p:extLst>
      <p:ext uri="{BB962C8B-B14F-4D97-AF65-F5344CB8AC3E}">
        <p14:creationId xmlns:p14="http://schemas.microsoft.com/office/powerpoint/2010/main" val="1106814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49154" y="667107"/>
            <a:ext cx="7445693" cy="1516142"/>
          </a:xfrm>
          <a:prstGeom prst="rect">
            <a:avLst/>
          </a:prstGeom>
          <a:noFill/>
          <a:ln/>
        </p:spPr>
        <p:txBody>
          <a:bodyPr wrap="square" rtlCol="0" anchor="t"/>
          <a:lstStyle/>
          <a:p>
            <a:pPr marL="0" indent="0">
              <a:lnSpc>
                <a:spcPts val="5970"/>
              </a:lnSpc>
              <a:buNone/>
            </a:pPr>
            <a:r>
              <a:rPr lang="en-US" sz="4776" b="1" dirty="0">
                <a:solidFill>
                  <a:srgbClr val="233939"/>
                </a:solidFill>
                <a:latin typeface="Syne" pitchFamily="34" charset="0"/>
                <a:ea typeface="Syne" pitchFamily="34" charset="-122"/>
                <a:cs typeface="Syne" pitchFamily="34" charset="-120"/>
              </a:rPr>
              <a:t>Additional work for (PSRO):</a:t>
            </a:r>
            <a:endParaRPr lang="en-US" sz="4776" dirty="0"/>
          </a:p>
        </p:txBody>
      </p:sp>
      <p:sp>
        <p:nvSpPr>
          <p:cNvPr id="6" name="Text 3"/>
          <p:cNvSpPr/>
          <p:nvPr/>
        </p:nvSpPr>
        <p:spPr>
          <a:xfrm>
            <a:off x="849154" y="2547104"/>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Strategy Exploration</a:t>
            </a:r>
            <a:endParaRPr lang="en-US" sz="1910" dirty="0"/>
          </a:p>
        </p:txBody>
      </p:sp>
      <p:sp>
        <p:nvSpPr>
          <p:cNvPr id="7" name="Text 4"/>
          <p:cNvSpPr/>
          <p:nvPr/>
        </p:nvSpPr>
        <p:spPr>
          <a:xfrm>
            <a:off x="849154" y="3208139"/>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new MSS methods (overfitting, …..)</a:t>
            </a:r>
            <a:endParaRPr lang="en-US" sz="1910" dirty="0"/>
          </a:p>
        </p:txBody>
      </p:sp>
      <p:sp>
        <p:nvSpPr>
          <p:cNvPr id="8" name="Text 5"/>
          <p:cNvSpPr/>
          <p:nvPr/>
        </p:nvSpPr>
        <p:spPr>
          <a:xfrm>
            <a:off x="849154" y="3869174"/>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Alternative games</a:t>
            </a:r>
            <a:endParaRPr lang="en-US" sz="1910" dirty="0"/>
          </a:p>
        </p:txBody>
      </p:sp>
      <p:sp>
        <p:nvSpPr>
          <p:cNvPr id="9" name="Text 6"/>
          <p:cNvSpPr/>
          <p:nvPr/>
        </p:nvSpPr>
        <p:spPr>
          <a:xfrm>
            <a:off x="849154" y="4530209"/>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Improvements in PSRO</a:t>
            </a:r>
            <a:endParaRPr lang="en-US" sz="1910" dirty="0"/>
          </a:p>
        </p:txBody>
      </p:sp>
      <p:sp>
        <p:nvSpPr>
          <p:cNvPr id="10" name="Text 7"/>
          <p:cNvSpPr/>
          <p:nvPr/>
        </p:nvSpPr>
        <p:spPr>
          <a:xfrm>
            <a:off x="849154" y="5191244"/>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Applications</a:t>
            </a:r>
            <a:endParaRPr lang="en-US" sz="1910" dirty="0"/>
          </a:p>
        </p:txBody>
      </p:sp>
      <p:sp>
        <p:nvSpPr>
          <p:cNvPr id="11" name="Text 8"/>
          <p:cNvSpPr/>
          <p:nvPr/>
        </p:nvSpPr>
        <p:spPr>
          <a:xfrm>
            <a:off x="849154" y="5852279"/>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Implementation</a:t>
            </a:r>
            <a:endParaRPr lang="en-US" sz="1910" dirty="0"/>
          </a:p>
        </p:txBody>
      </p:sp>
      <p:sp>
        <p:nvSpPr>
          <p:cNvPr id="12" name="Text 9"/>
          <p:cNvSpPr/>
          <p:nvPr/>
        </p:nvSpPr>
        <p:spPr>
          <a:xfrm>
            <a:off x="849154" y="6513314"/>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LLMs</a:t>
            </a:r>
            <a:endParaRPr lang="en-US" sz="1910" dirty="0"/>
          </a:p>
        </p:txBody>
      </p:sp>
      <p:sp>
        <p:nvSpPr>
          <p:cNvPr id="13" name="Text 10"/>
          <p:cNvSpPr/>
          <p:nvPr/>
        </p:nvSpPr>
        <p:spPr>
          <a:xfrm>
            <a:off x="849154" y="7174349"/>
            <a:ext cx="7445693" cy="388144"/>
          </a:xfrm>
          <a:prstGeom prst="rect">
            <a:avLst/>
          </a:prstGeom>
          <a:noFill/>
          <a:ln/>
        </p:spPr>
        <p:txBody>
          <a:bodyPr wrap="none" rtlCol="0" anchor="t"/>
          <a:lstStyle/>
          <a:p>
            <a:pPr marL="0" indent="0">
              <a:lnSpc>
                <a:spcPts val="3057"/>
              </a:lnSpc>
              <a:buNone/>
            </a:pPr>
            <a:r>
              <a:rPr lang="en-US" sz="1910" b="1" dirty="0">
                <a:solidFill>
                  <a:srgbClr val="3B4E4E"/>
                </a:solidFill>
                <a:latin typeface="Overpass" pitchFamily="34" charset="0"/>
                <a:ea typeface="Overpass" pitchFamily="34" charset="-122"/>
                <a:cs typeface="Overpass" pitchFamily="34" charset="-120"/>
              </a:rPr>
              <a:t>Hyperparameters tuning</a:t>
            </a:r>
            <a:endParaRPr lang="en-US" sz="191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64037" y="1630918"/>
            <a:ext cx="6172200"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Chosen paper:</a:t>
            </a:r>
            <a:endParaRPr lang="en-US" sz="4860" dirty="0"/>
          </a:p>
        </p:txBody>
      </p:sp>
      <p:sp>
        <p:nvSpPr>
          <p:cNvPr id="6" name="Shape 3"/>
          <p:cNvSpPr/>
          <p:nvPr/>
        </p:nvSpPr>
        <p:spPr>
          <a:xfrm>
            <a:off x="864037" y="3050381"/>
            <a:ext cx="555427" cy="555427"/>
          </a:xfrm>
          <a:prstGeom prst="roundRect">
            <a:avLst>
              <a:gd name="adj" fmla="val 20003"/>
            </a:avLst>
          </a:prstGeom>
          <a:solidFill>
            <a:srgbClr val="DDEEE6"/>
          </a:solidFill>
          <a:ln w="15240">
            <a:solidFill>
              <a:srgbClr val="C3D4CC"/>
            </a:solidFill>
            <a:prstDash val="solid"/>
          </a:ln>
        </p:spPr>
        <p:txBody>
          <a:bodyPr/>
          <a:lstStyle/>
          <a:p>
            <a:endParaRPr lang="en-US"/>
          </a:p>
        </p:txBody>
      </p:sp>
      <p:sp>
        <p:nvSpPr>
          <p:cNvPr id="7" name="Text 4"/>
          <p:cNvSpPr/>
          <p:nvPr/>
        </p:nvSpPr>
        <p:spPr>
          <a:xfrm>
            <a:off x="1069538" y="3142893"/>
            <a:ext cx="144423" cy="370284"/>
          </a:xfrm>
          <a:prstGeom prst="rect">
            <a:avLst/>
          </a:prstGeom>
          <a:noFill/>
          <a:ln/>
        </p:spPr>
        <p:txBody>
          <a:bodyPr wrap="none" rtlCol="0" anchor="t"/>
          <a:lstStyle/>
          <a:p>
            <a:pPr marL="0" indent="0" algn="ctr">
              <a:lnSpc>
                <a:spcPts val="2916"/>
              </a:lnSpc>
              <a:buNone/>
            </a:pPr>
            <a:r>
              <a:rPr lang="en-US" sz="2916" b="1" dirty="0">
                <a:solidFill>
                  <a:srgbClr val="3B4E4E"/>
                </a:solidFill>
                <a:latin typeface="Syne" pitchFamily="34" charset="0"/>
                <a:ea typeface="Syne" pitchFamily="34" charset="-122"/>
                <a:cs typeface="Syne" pitchFamily="34" charset="-120"/>
              </a:rPr>
              <a:t>1</a:t>
            </a:r>
            <a:endParaRPr lang="en-US" sz="2916" dirty="0"/>
          </a:p>
        </p:txBody>
      </p:sp>
      <p:sp>
        <p:nvSpPr>
          <p:cNvPr id="8" name="Text 5"/>
          <p:cNvSpPr/>
          <p:nvPr/>
        </p:nvSpPr>
        <p:spPr>
          <a:xfrm>
            <a:off x="1666280" y="3050381"/>
            <a:ext cx="6613684" cy="771525"/>
          </a:xfrm>
          <a:prstGeom prst="rect">
            <a:avLst/>
          </a:prstGeom>
          <a:noFill/>
          <a:ln/>
        </p:spPr>
        <p:txBody>
          <a:bodyPr wrap="square" rtlCol="0" anchor="t"/>
          <a:lstStyle/>
          <a:p>
            <a:pPr marL="0" indent="0">
              <a:lnSpc>
                <a:spcPts val="3038"/>
              </a:lnSpc>
              <a:buNone/>
            </a:pPr>
            <a:r>
              <a:rPr lang="en-US" sz="2430" b="1" dirty="0">
                <a:solidFill>
                  <a:srgbClr val="3B4E4E"/>
                </a:solidFill>
                <a:latin typeface="Syne" pitchFamily="34" charset="0"/>
                <a:ea typeface="Syne" pitchFamily="34" charset="-122"/>
                <a:cs typeface="Syne" pitchFamily="34" charset="-120"/>
              </a:rPr>
              <a:t>GRAD a new robust reinforcement learning method</a:t>
            </a:r>
            <a:endParaRPr lang="en-US" sz="2430" dirty="0"/>
          </a:p>
        </p:txBody>
      </p:sp>
      <p:sp>
        <p:nvSpPr>
          <p:cNvPr id="9" name="Shape 6"/>
          <p:cNvSpPr/>
          <p:nvPr/>
        </p:nvSpPr>
        <p:spPr>
          <a:xfrm>
            <a:off x="864037" y="4407932"/>
            <a:ext cx="555427" cy="555427"/>
          </a:xfrm>
          <a:prstGeom prst="roundRect">
            <a:avLst>
              <a:gd name="adj" fmla="val 20003"/>
            </a:avLst>
          </a:prstGeom>
          <a:solidFill>
            <a:srgbClr val="DDEEE6"/>
          </a:solidFill>
          <a:ln w="15240">
            <a:solidFill>
              <a:srgbClr val="C3D4CC"/>
            </a:solidFill>
            <a:prstDash val="solid"/>
          </a:ln>
        </p:spPr>
        <p:txBody>
          <a:bodyPr/>
          <a:lstStyle/>
          <a:p>
            <a:endParaRPr lang="en-US"/>
          </a:p>
        </p:txBody>
      </p:sp>
      <p:sp>
        <p:nvSpPr>
          <p:cNvPr id="10" name="Text 7"/>
          <p:cNvSpPr/>
          <p:nvPr/>
        </p:nvSpPr>
        <p:spPr>
          <a:xfrm>
            <a:off x="1026200" y="4500443"/>
            <a:ext cx="231100" cy="370284"/>
          </a:xfrm>
          <a:prstGeom prst="rect">
            <a:avLst/>
          </a:prstGeom>
          <a:noFill/>
          <a:ln/>
        </p:spPr>
        <p:txBody>
          <a:bodyPr wrap="none" rtlCol="0" anchor="t"/>
          <a:lstStyle/>
          <a:p>
            <a:pPr marL="0" indent="0" algn="ctr">
              <a:lnSpc>
                <a:spcPts val="2916"/>
              </a:lnSpc>
              <a:buNone/>
            </a:pPr>
            <a:r>
              <a:rPr lang="en-US" sz="2916" b="1" dirty="0">
                <a:solidFill>
                  <a:srgbClr val="3B4E4E"/>
                </a:solidFill>
                <a:latin typeface="Syne" pitchFamily="34" charset="0"/>
                <a:ea typeface="Syne" pitchFamily="34" charset="-122"/>
                <a:cs typeface="Syne" pitchFamily="34" charset="-120"/>
              </a:rPr>
              <a:t>2</a:t>
            </a:r>
            <a:endParaRPr lang="en-US" sz="2916" dirty="0"/>
          </a:p>
        </p:txBody>
      </p:sp>
      <p:sp>
        <p:nvSpPr>
          <p:cNvPr id="11" name="Text 8"/>
          <p:cNvSpPr/>
          <p:nvPr/>
        </p:nvSpPr>
        <p:spPr>
          <a:xfrm>
            <a:off x="1666280" y="4407932"/>
            <a:ext cx="5118973" cy="385763"/>
          </a:xfrm>
          <a:prstGeom prst="rect">
            <a:avLst/>
          </a:prstGeom>
          <a:noFill/>
          <a:ln/>
        </p:spPr>
        <p:txBody>
          <a:bodyPr wrap="none" rtlCol="0" anchor="t"/>
          <a:lstStyle/>
          <a:p>
            <a:pPr marL="0" indent="0">
              <a:lnSpc>
                <a:spcPts val="3038"/>
              </a:lnSpc>
              <a:buNone/>
            </a:pPr>
            <a:r>
              <a:rPr lang="en-US" sz="2430" b="1" dirty="0">
                <a:solidFill>
                  <a:srgbClr val="3B4E4E"/>
                </a:solidFill>
                <a:latin typeface="Syne" pitchFamily="34" charset="0"/>
                <a:ea typeface="Syne" pitchFamily="34" charset="-122"/>
                <a:cs typeface="Syne" pitchFamily="34" charset="-120"/>
              </a:rPr>
              <a:t>Green security games (DeDOL</a:t>
            </a:r>
            <a:endParaRPr lang="en-US" sz="2430" dirty="0"/>
          </a:p>
        </p:txBody>
      </p:sp>
      <p:sp>
        <p:nvSpPr>
          <p:cNvPr id="12" name="Shape 9"/>
          <p:cNvSpPr/>
          <p:nvPr/>
        </p:nvSpPr>
        <p:spPr>
          <a:xfrm>
            <a:off x="864037" y="5765483"/>
            <a:ext cx="555427" cy="555427"/>
          </a:xfrm>
          <a:prstGeom prst="roundRect">
            <a:avLst>
              <a:gd name="adj" fmla="val 20003"/>
            </a:avLst>
          </a:prstGeom>
          <a:solidFill>
            <a:srgbClr val="DDEEE6"/>
          </a:solidFill>
          <a:ln w="15240">
            <a:solidFill>
              <a:srgbClr val="C3D4CC"/>
            </a:solidFill>
            <a:prstDash val="solid"/>
          </a:ln>
        </p:spPr>
        <p:txBody>
          <a:bodyPr/>
          <a:lstStyle/>
          <a:p>
            <a:endParaRPr lang="en-US"/>
          </a:p>
        </p:txBody>
      </p:sp>
      <p:sp>
        <p:nvSpPr>
          <p:cNvPr id="13" name="Text 10"/>
          <p:cNvSpPr/>
          <p:nvPr/>
        </p:nvSpPr>
        <p:spPr>
          <a:xfrm>
            <a:off x="1022985" y="5857994"/>
            <a:ext cx="237411" cy="370284"/>
          </a:xfrm>
          <a:prstGeom prst="rect">
            <a:avLst/>
          </a:prstGeom>
          <a:noFill/>
          <a:ln/>
        </p:spPr>
        <p:txBody>
          <a:bodyPr wrap="none" rtlCol="0" anchor="t"/>
          <a:lstStyle/>
          <a:p>
            <a:pPr marL="0" indent="0" algn="ctr">
              <a:lnSpc>
                <a:spcPts val="2916"/>
              </a:lnSpc>
              <a:buNone/>
            </a:pPr>
            <a:r>
              <a:rPr lang="en-US" sz="2916" b="1" dirty="0">
                <a:solidFill>
                  <a:srgbClr val="3B4E4E"/>
                </a:solidFill>
                <a:latin typeface="Syne" pitchFamily="34" charset="0"/>
                <a:ea typeface="Syne" pitchFamily="34" charset="-122"/>
                <a:cs typeface="Syne" pitchFamily="34" charset="-120"/>
              </a:rPr>
              <a:t>3</a:t>
            </a:r>
            <a:endParaRPr lang="en-US" sz="2916" dirty="0"/>
          </a:p>
        </p:txBody>
      </p:sp>
      <p:sp>
        <p:nvSpPr>
          <p:cNvPr id="14" name="Text 11"/>
          <p:cNvSpPr/>
          <p:nvPr/>
        </p:nvSpPr>
        <p:spPr>
          <a:xfrm>
            <a:off x="1666280" y="5765483"/>
            <a:ext cx="4286964" cy="385763"/>
          </a:xfrm>
          <a:prstGeom prst="rect">
            <a:avLst/>
          </a:prstGeom>
          <a:noFill/>
          <a:ln/>
        </p:spPr>
        <p:txBody>
          <a:bodyPr wrap="none" rtlCol="0" anchor="t"/>
          <a:lstStyle/>
          <a:p>
            <a:pPr marL="0" indent="0">
              <a:lnSpc>
                <a:spcPts val="3038"/>
              </a:lnSpc>
              <a:buNone/>
            </a:pPr>
            <a:r>
              <a:rPr lang="en-US" sz="2430" b="1" dirty="0">
                <a:solidFill>
                  <a:srgbClr val="3B4E4E"/>
                </a:solidFill>
                <a:latin typeface="Syne" pitchFamily="34" charset="0"/>
                <a:ea typeface="Syne" pitchFamily="34" charset="-122"/>
                <a:cs typeface="Syne" pitchFamily="34" charset="-120"/>
              </a:rPr>
              <a:t>Red teaming game (LLM)</a:t>
            </a:r>
            <a:endParaRPr lang="en-US" sz="243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563332"/>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9144000" y="0"/>
            <a:ext cx="5486400" cy="8563332"/>
          </a:xfrm>
          <a:prstGeom prst="rect">
            <a:avLst/>
          </a:prstGeom>
        </p:spPr>
      </p:pic>
      <p:sp>
        <p:nvSpPr>
          <p:cNvPr id="5" name="Text 2"/>
          <p:cNvSpPr/>
          <p:nvPr/>
        </p:nvSpPr>
        <p:spPr>
          <a:xfrm>
            <a:off x="814268" y="639723"/>
            <a:ext cx="6571178" cy="726996"/>
          </a:xfrm>
          <a:prstGeom prst="rect">
            <a:avLst/>
          </a:prstGeom>
          <a:noFill/>
          <a:ln/>
        </p:spPr>
        <p:txBody>
          <a:bodyPr wrap="none" rtlCol="0" anchor="t"/>
          <a:lstStyle/>
          <a:p>
            <a:pPr marL="0" indent="0">
              <a:lnSpc>
                <a:spcPts val="5725"/>
              </a:lnSpc>
              <a:buNone/>
            </a:pPr>
            <a:r>
              <a:rPr lang="en-US" sz="4580" b="1" dirty="0">
                <a:solidFill>
                  <a:srgbClr val="233939"/>
                </a:solidFill>
                <a:latin typeface="Syne" pitchFamily="34" charset="0"/>
                <a:ea typeface="Syne" pitchFamily="34" charset="-122"/>
                <a:cs typeface="Syne" pitchFamily="34" charset="-120"/>
              </a:rPr>
              <a:t>The GRAD Algorithm</a:t>
            </a:r>
            <a:endParaRPr lang="en-US" sz="4580" dirty="0"/>
          </a:p>
        </p:txBody>
      </p:sp>
      <p:pic>
        <p:nvPicPr>
          <p:cNvPr id="6" name="Image 1" descr="preencoded.png"/>
          <p:cNvPicPr>
            <a:picLocks noChangeAspect="1"/>
          </p:cNvPicPr>
          <p:nvPr/>
        </p:nvPicPr>
        <p:blipFill>
          <a:blip r:embed="rId4"/>
          <a:stretch>
            <a:fillRect/>
          </a:stretch>
        </p:blipFill>
        <p:spPr>
          <a:xfrm>
            <a:off x="814268" y="1715691"/>
            <a:ext cx="7515463" cy="4797266"/>
          </a:xfrm>
          <a:prstGeom prst="rect">
            <a:avLst/>
          </a:prstGeom>
        </p:spPr>
      </p:pic>
      <p:pic>
        <p:nvPicPr>
          <p:cNvPr id="7" name="Image 2" descr="preencoded.png"/>
          <p:cNvPicPr>
            <a:picLocks noChangeAspect="1"/>
          </p:cNvPicPr>
          <p:nvPr/>
        </p:nvPicPr>
        <p:blipFill>
          <a:blip r:embed="rId5"/>
          <a:stretch>
            <a:fillRect/>
          </a:stretch>
        </p:blipFill>
        <p:spPr>
          <a:xfrm>
            <a:off x="814268" y="6774656"/>
            <a:ext cx="6294953" cy="114895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2662118"/>
          </a:xfrm>
          <a:prstGeom prst="rect">
            <a:avLst/>
          </a:prstGeom>
        </p:spPr>
      </p:pic>
      <p:sp>
        <p:nvSpPr>
          <p:cNvPr id="5" name="Text 2"/>
          <p:cNvSpPr/>
          <p:nvPr/>
        </p:nvSpPr>
        <p:spPr>
          <a:xfrm>
            <a:off x="1498402" y="3248263"/>
            <a:ext cx="6486406" cy="665559"/>
          </a:xfrm>
          <a:prstGeom prst="rect">
            <a:avLst/>
          </a:prstGeom>
          <a:noFill/>
          <a:ln/>
        </p:spPr>
        <p:txBody>
          <a:bodyPr wrap="none" rtlCol="0" anchor="t"/>
          <a:lstStyle/>
          <a:p>
            <a:pPr marL="0" indent="0">
              <a:lnSpc>
                <a:spcPts val="5240"/>
              </a:lnSpc>
              <a:buNone/>
            </a:pPr>
            <a:r>
              <a:rPr lang="en-US" sz="4192" b="1" dirty="0">
                <a:solidFill>
                  <a:srgbClr val="233939"/>
                </a:solidFill>
                <a:latin typeface="Syne" pitchFamily="34" charset="0"/>
                <a:ea typeface="Syne" pitchFamily="34" charset="-122"/>
                <a:cs typeface="Syne" pitchFamily="34" charset="-120"/>
              </a:rPr>
              <a:t>Key Features of GRAD</a:t>
            </a:r>
            <a:endParaRPr lang="en-US" sz="4192" dirty="0"/>
          </a:p>
        </p:txBody>
      </p:sp>
      <p:sp>
        <p:nvSpPr>
          <p:cNvPr id="6" name="Shape 3"/>
          <p:cNvSpPr/>
          <p:nvPr/>
        </p:nvSpPr>
        <p:spPr>
          <a:xfrm>
            <a:off x="1498402" y="4472821"/>
            <a:ext cx="479108" cy="479108"/>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7" name="Text 4"/>
          <p:cNvSpPr/>
          <p:nvPr/>
        </p:nvSpPr>
        <p:spPr>
          <a:xfrm>
            <a:off x="1675686" y="4552593"/>
            <a:ext cx="124539" cy="319445"/>
          </a:xfrm>
          <a:prstGeom prst="rect">
            <a:avLst/>
          </a:prstGeom>
          <a:noFill/>
          <a:ln/>
        </p:spPr>
        <p:txBody>
          <a:bodyPr wrap="none" rtlCol="0" anchor="t"/>
          <a:lstStyle/>
          <a:p>
            <a:pPr marL="0" indent="0" algn="ctr">
              <a:lnSpc>
                <a:spcPts val="2515"/>
              </a:lnSpc>
              <a:buNone/>
            </a:pPr>
            <a:r>
              <a:rPr lang="en-US" sz="2515" b="1" dirty="0">
                <a:solidFill>
                  <a:srgbClr val="3B4E4E"/>
                </a:solidFill>
                <a:latin typeface="Syne" pitchFamily="34" charset="0"/>
                <a:ea typeface="Syne" pitchFamily="34" charset="-122"/>
                <a:cs typeface="Syne" pitchFamily="34" charset="-120"/>
              </a:rPr>
              <a:t>1</a:t>
            </a:r>
            <a:endParaRPr lang="en-US" sz="2515" dirty="0"/>
          </a:p>
        </p:txBody>
      </p:sp>
      <p:sp>
        <p:nvSpPr>
          <p:cNvPr id="8" name="Text 5"/>
          <p:cNvSpPr/>
          <p:nvPr/>
        </p:nvSpPr>
        <p:spPr>
          <a:xfrm>
            <a:off x="2190393" y="4472821"/>
            <a:ext cx="3043952" cy="665559"/>
          </a:xfrm>
          <a:prstGeom prst="rect">
            <a:avLst/>
          </a:prstGeom>
          <a:noFill/>
          <a:ln/>
        </p:spPr>
        <p:txBody>
          <a:bodyPr wrap="square" rtlCol="0" anchor="t"/>
          <a:lstStyle/>
          <a:p>
            <a:pPr marL="0" indent="0">
              <a:lnSpc>
                <a:spcPts val="2620"/>
              </a:lnSpc>
              <a:buNone/>
            </a:pPr>
            <a:r>
              <a:rPr lang="en-US" sz="2096" b="1" dirty="0">
                <a:solidFill>
                  <a:srgbClr val="3B4E4E"/>
                </a:solidFill>
                <a:latin typeface="Syne" pitchFamily="34" charset="0"/>
                <a:ea typeface="Syne" pitchFamily="34" charset="-122"/>
                <a:cs typeface="Syne" pitchFamily="34" charset="-120"/>
              </a:rPr>
              <a:t>Temporally-Coupled Perturbations</a:t>
            </a:r>
            <a:endParaRPr lang="en-US" sz="2096" dirty="0"/>
          </a:p>
        </p:txBody>
      </p:sp>
      <p:sp>
        <p:nvSpPr>
          <p:cNvPr id="9" name="Text 6"/>
          <p:cNvSpPr/>
          <p:nvPr/>
        </p:nvSpPr>
        <p:spPr>
          <a:xfrm>
            <a:off x="2190393" y="5266134"/>
            <a:ext cx="3043952" cy="1703784"/>
          </a:xfrm>
          <a:prstGeom prst="rect">
            <a:avLst/>
          </a:prstGeom>
          <a:noFill/>
          <a:ln/>
        </p:spPr>
        <p:txBody>
          <a:bodyPr wrap="square" rtlCol="0" anchor="t"/>
          <a:lstStyle/>
          <a:p>
            <a:pPr marL="0" indent="0">
              <a:lnSpc>
                <a:spcPts val="2683"/>
              </a:lnSpc>
              <a:buNone/>
            </a:pPr>
            <a:r>
              <a:rPr lang="en-US" sz="1677" dirty="0">
                <a:solidFill>
                  <a:srgbClr val="3B4E4E"/>
                </a:solidFill>
                <a:latin typeface="Overpass" pitchFamily="34" charset="0"/>
                <a:ea typeface="Overpass" pitchFamily="34" charset="-122"/>
                <a:cs typeface="Overpass" pitchFamily="34" charset="-120"/>
              </a:rPr>
              <a:t>GRAD addresses environmental disturbances that are associated over time, a crucial aspect often overlooked by traditional methods.</a:t>
            </a:r>
            <a:endParaRPr lang="en-US" sz="1677" dirty="0"/>
          </a:p>
        </p:txBody>
      </p:sp>
      <p:sp>
        <p:nvSpPr>
          <p:cNvPr id="10" name="Shape 7"/>
          <p:cNvSpPr/>
          <p:nvPr/>
        </p:nvSpPr>
        <p:spPr>
          <a:xfrm>
            <a:off x="5447228" y="4472821"/>
            <a:ext cx="479108" cy="479108"/>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11" name="Text 8"/>
          <p:cNvSpPr/>
          <p:nvPr/>
        </p:nvSpPr>
        <p:spPr>
          <a:xfrm>
            <a:off x="5587127" y="4552593"/>
            <a:ext cx="199311" cy="319445"/>
          </a:xfrm>
          <a:prstGeom prst="rect">
            <a:avLst/>
          </a:prstGeom>
          <a:noFill/>
          <a:ln/>
        </p:spPr>
        <p:txBody>
          <a:bodyPr wrap="none" rtlCol="0" anchor="t"/>
          <a:lstStyle/>
          <a:p>
            <a:pPr marL="0" indent="0" algn="ctr">
              <a:lnSpc>
                <a:spcPts val="2515"/>
              </a:lnSpc>
              <a:buNone/>
            </a:pPr>
            <a:r>
              <a:rPr lang="en-US" sz="2515" b="1" dirty="0">
                <a:solidFill>
                  <a:srgbClr val="3B4E4E"/>
                </a:solidFill>
                <a:latin typeface="Syne" pitchFamily="34" charset="0"/>
                <a:ea typeface="Syne" pitchFamily="34" charset="-122"/>
                <a:cs typeface="Syne" pitchFamily="34" charset="-120"/>
              </a:rPr>
              <a:t>2</a:t>
            </a:r>
            <a:endParaRPr lang="en-US" sz="2515" dirty="0"/>
          </a:p>
        </p:txBody>
      </p:sp>
      <p:sp>
        <p:nvSpPr>
          <p:cNvPr id="12" name="Text 9"/>
          <p:cNvSpPr/>
          <p:nvPr/>
        </p:nvSpPr>
        <p:spPr>
          <a:xfrm>
            <a:off x="6139220" y="4472821"/>
            <a:ext cx="3043952" cy="665559"/>
          </a:xfrm>
          <a:prstGeom prst="rect">
            <a:avLst/>
          </a:prstGeom>
          <a:noFill/>
          <a:ln/>
        </p:spPr>
        <p:txBody>
          <a:bodyPr wrap="square" rtlCol="0" anchor="t"/>
          <a:lstStyle/>
          <a:p>
            <a:pPr marL="0" indent="0">
              <a:lnSpc>
                <a:spcPts val="2620"/>
              </a:lnSpc>
              <a:buNone/>
            </a:pPr>
            <a:r>
              <a:rPr lang="en-US" sz="2096" b="1" dirty="0">
                <a:solidFill>
                  <a:srgbClr val="3B4E4E"/>
                </a:solidFill>
                <a:latin typeface="Syne" pitchFamily="34" charset="0"/>
                <a:ea typeface="Syne" pitchFamily="34" charset="-122"/>
                <a:cs typeface="Syne" pitchFamily="34" charset="-120"/>
              </a:rPr>
              <a:t>Game-Theoretic Approach</a:t>
            </a:r>
            <a:endParaRPr lang="en-US" sz="2096" dirty="0"/>
          </a:p>
        </p:txBody>
      </p:sp>
      <p:sp>
        <p:nvSpPr>
          <p:cNvPr id="13" name="Text 10"/>
          <p:cNvSpPr/>
          <p:nvPr/>
        </p:nvSpPr>
        <p:spPr>
          <a:xfrm>
            <a:off x="6139220" y="5266134"/>
            <a:ext cx="3043952" cy="1703784"/>
          </a:xfrm>
          <a:prstGeom prst="rect">
            <a:avLst/>
          </a:prstGeom>
          <a:noFill/>
          <a:ln/>
        </p:spPr>
        <p:txBody>
          <a:bodyPr wrap="square" rtlCol="0" anchor="t"/>
          <a:lstStyle/>
          <a:p>
            <a:pPr marL="0" indent="0">
              <a:lnSpc>
                <a:spcPts val="2683"/>
              </a:lnSpc>
              <a:buNone/>
            </a:pPr>
            <a:r>
              <a:rPr lang="en-US" sz="1677" dirty="0">
                <a:solidFill>
                  <a:srgbClr val="3B4E4E"/>
                </a:solidFill>
                <a:latin typeface="Overpass" pitchFamily="34" charset="0"/>
                <a:ea typeface="Overpass" pitchFamily="34" charset="-122"/>
                <a:cs typeface="Overpass" pitchFamily="34" charset="-120"/>
              </a:rPr>
              <a:t>By framing the problem as a two-player, zero-sum game, GRAD provides a more comprehensive strategy for handling adversarial challenges.</a:t>
            </a:r>
            <a:endParaRPr lang="en-US" sz="1677" dirty="0"/>
          </a:p>
        </p:txBody>
      </p:sp>
      <p:sp>
        <p:nvSpPr>
          <p:cNvPr id="14" name="Shape 11"/>
          <p:cNvSpPr/>
          <p:nvPr/>
        </p:nvSpPr>
        <p:spPr>
          <a:xfrm>
            <a:off x="9396055" y="4472821"/>
            <a:ext cx="479108" cy="479108"/>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15" name="Text 12"/>
          <p:cNvSpPr/>
          <p:nvPr/>
        </p:nvSpPr>
        <p:spPr>
          <a:xfrm>
            <a:off x="9533215" y="4552593"/>
            <a:ext cx="204787" cy="319445"/>
          </a:xfrm>
          <a:prstGeom prst="rect">
            <a:avLst/>
          </a:prstGeom>
          <a:noFill/>
          <a:ln/>
        </p:spPr>
        <p:txBody>
          <a:bodyPr wrap="none" rtlCol="0" anchor="t"/>
          <a:lstStyle/>
          <a:p>
            <a:pPr marL="0" indent="0" algn="ctr">
              <a:lnSpc>
                <a:spcPts val="2515"/>
              </a:lnSpc>
              <a:buNone/>
            </a:pPr>
            <a:r>
              <a:rPr lang="en-US" sz="2515" b="1" dirty="0">
                <a:solidFill>
                  <a:srgbClr val="3B4E4E"/>
                </a:solidFill>
                <a:latin typeface="Syne" pitchFamily="34" charset="0"/>
                <a:ea typeface="Syne" pitchFamily="34" charset="-122"/>
                <a:cs typeface="Syne" pitchFamily="34" charset="-120"/>
              </a:rPr>
              <a:t>3</a:t>
            </a:r>
            <a:endParaRPr lang="en-US" sz="2515" dirty="0"/>
          </a:p>
        </p:txBody>
      </p:sp>
      <p:sp>
        <p:nvSpPr>
          <p:cNvPr id="16" name="Text 13"/>
          <p:cNvSpPr/>
          <p:nvPr/>
        </p:nvSpPr>
        <p:spPr>
          <a:xfrm>
            <a:off x="10088047" y="4472821"/>
            <a:ext cx="3043952" cy="998339"/>
          </a:xfrm>
          <a:prstGeom prst="rect">
            <a:avLst/>
          </a:prstGeom>
          <a:noFill/>
          <a:ln/>
        </p:spPr>
        <p:txBody>
          <a:bodyPr wrap="square" rtlCol="0" anchor="t"/>
          <a:lstStyle/>
          <a:p>
            <a:pPr marL="0" indent="0">
              <a:lnSpc>
                <a:spcPts val="2620"/>
              </a:lnSpc>
              <a:buNone/>
            </a:pPr>
            <a:r>
              <a:rPr lang="en-US" sz="2096" b="1" dirty="0">
                <a:solidFill>
                  <a:srgbClr val="3B4E4E"/>
                </a:solidFill>
                <a:latin typeface="Syne" pitchFamily="34" charset="0"/>
                <a:ea typeface="Syne" pitchFamily="34" charset="-122"/>
                <a:cs typeface="Syne" pitchFamily="34" charset="-120"/>
              </a:rPr>
              <a:t>Policy Space Response Oracles (PSRO)</a:t>
            </a:r>
            <a:endParaRPr lang="en-US" sz="2096" dirty="0"/>
          </a:p>
        </p:txBody>
      </p:sp>
      <p:sp>
        <p:nvSpPr>
          <p:cNvPr id="17" name="Text 14"/>
          <p:cNvSpPr/>
          <p:nvPr/>
        </p:nvSpPr>
        <p:spPr>
          <a:xfrm>
            <a:off x="10088047" y="5266134"/>
            <a:ext cx="3043952" cy="2044541"/>
          </a:xfrm>
          <a:prstGeom prst="rect">
            <a:avLst/>
          </a:prstGeom>
          <a:noFill/>
          <a:ln/>
        </p:spPr>
        <p:txBody>
          <a:bodyPr wrap="square" rtlCol="0" anchor="t"/>
          <a:lstStyle/>
          <a:p>
            <a:pPr marL="0" indent="0">
              <a:lnSpc>
                <a:spcPts val="2683"/>
              </a:lnSpc>
              <a:buNone/>
            </a:pPr>
            <a:r>
              <a:rPr lang="en-US" sz="1677" dirty="0">
                <a:solidFill>
                  <a:srgbClr val="3B4E4E"/>
                </a:solidFill>
                <a:latin typeface="Overpass" pitchFamily="34" charset="0"/>
                <a:ea typeface="Overpass" pitchFamily="34" charset="-122"/>
                <a:cs typeface="Overpass" pitchFamily="34" charset="-120"/>
              </a:rPr>
              <a:t>GRAD uses PSRO to iteratively improve strategies until reaching </a:t>
            </a:r>
            <a:r>
              <a:rPr lang="en-US" sz="1677">
                <a:solidFill>
                  <a:srgbClr val="3B4E4E"/>
                </a:solidFill>
                <a:latin typeface="Overpass" pitchFamily="34" charset="0"/>
                <a:ea typeface="Overpass" pitchFamily="34" charset="-122"/>
                <a:cs typeface="Overpass" pitchFamily="34" charset="-120"/>
              </a:rPr>
              <a:t>a Nash </a:t>
            </a:r>
            <a:r>
              <a:rPr lang="en-US" sz="1677" dirty="0">
                <a:solidFill>
                  <a:srgbClr val="3B4E4E"/>
                </a:solidFill>
                <a:latin typeface="Overpass" pitchFamily="34" charset="0"/>
                <a:ea typeface="Overpass" pitchFamily="34" charset="-122"/>
                <a:cs typeface="Overpass" pitchFamily="34" charset="-120"/>
              </a:rPr>
              <a:t>Equilibrium, ensuring neither side can unilaterally improve their outcome.</a:t>
            </a:r>
            <a:endParaRPr lang="en-US" sz="1677"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50437" y="989171"/>
            <a:ext cx="7199352"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Experimental Results</a:t>
            </a:r>
            <a:endParaRPr lang="en-US" sz="4860" dirty="0"/>
          </a:p>
        </p:txBody>
      </p:sp>
      <p:sp>
        <p:nvSpPr>
          <p:cNvPr id="6" name="Shape 3"/>
          <p:cNvSpPr/>
          <p:nvPr/>
        </p:nvSpPr>
        <p:spPr>
          <a:xfrm>
            <a:off x="6350437" y="2130981"/>
            <a:ext cx="7415927" cy="2856547"/>
          </a:xfrm>
          <a:prstGeom prst="roundRect">
            <a:avLst>
              <a:gd name="adj" fmla="val 3889"/>
            </a:avLst>
          </a:prstGeom>
          <a:noFill/>
          <a:ln w="15240">
            <a:solidFill>
              <a:srgbClr val="000000">
                <a:alpha val="8000"/>
              </a:srgbClr>
            </a:solidFill>
            <a:prstDash val="solid"/>
          </a:ln>
        </p:spPr>
        <p:txBody>
          <a:bodyPr/>
          <a:lstStyle/>
          <a:p>
            <a:endParaRPr lang="en-US"/>
          </a:p>
        </p:txBody>
      </p:sp>
      <p:sp>
        <p:nvSpPr>
          <p:cNvPr id="7" name="Shape 4"/>
          <p:cNvSpPr/>
          <p:nvPr/>
        </p:nvSpPr>
        <p:spPr>
          <a:xfrm>
            <a:off x="6365677" y="2146221"/>
            <a:ext cx="7385447" cy="706517"/>
          </a:xfrm>
          <a:prstGeom prst="rect">
            <a:avLst/>
          </a:prstGeom>
          <a:solidFill>
            <a:srgbClr val="FFFFFF">
              <a:alpha val="4000"/>
            </a:srgbClr>
          </a:solidFill>
          <a:ln/>
        </p:spPr>
        <p:txBody>
          <a:bodyPr/>
          <a:lstStyle/>
          <a:p>
            <a:endParaRPr lang="en-US"/>
          </a:p>
        </p:txBody>
      </p:sp>
      <p:sp>
        <p:nvSpPr>
          <p:cNvPr id="8" name="Text 5"/>
          <p:cNvSpPr/>
          <p:nvPr/>
        </p:nvSpPr>
        <p:spPr>
          <a:xfrm>
            <a:off x="6612493" y="2301954"/>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Method</a:t>
            </a:r>
            <a:endParaRPr lang="en-US" sz="1944" dirty="0"/>
          </a:p>
        </p:txBody>
      </p:sp>
      <p:sp>
        <p:nvSpPr>
          <p:cNvPr id="9" name="Text 6"/>
          <p:cNvSpPr/>
          <p:nvPr/>
        </p:nvSpPr>
        <p:spPr>
          <a:xfrm>
            <a:off x="10309027" y="2301954"/>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Reward</a:t>
            </a:r>
            <a:endParaRPr lang="en-US" sz="1944" dirty="0"/>
          </a:p>
        </p:txBody>
      </p:sp>
      <p:sp>
        <p:nvSpPr>
          <p:cNvPr id="10" name="Shape 7"/>
          <p:cNvSpPr/>
          <p:nvPr/>
        </p:nvSpPr>
        <p:spPr>
          <a:xfrm>
            <a:off x="6365677" y="2852738"/>
            <a:ext cx="7385447" cy="706517"/>
          </a:xfrm>
          <a:prstGeom prst="rect">
            <a:avLst/>
          </a:prstGeom>
          <a:solidFill>
            <a:srgbClr val="000000">
              <a:alpha val="4000"/>
            </a:srgbClr>
          </a:solidFill>
          <a:ln/>
        </p:spPr>
        <p:txBody>
          <a:bodyPr/>
          <a:lstStyle/>
          <a:p>
            <a:endParaRPr lang="en-US"/>
          </a:p>
        </p:txBody>
      </p:sp>
      <p:sp>
        <p:nvSpPr>
          <p:cNvPr id="11" name="Text 8"/>
          <p:cNvSpPr/>
          <p:nvPr/>
        </p:nvSpPr>
        <p:spPr>
          <a:xfrm>
            <a:off x="6612493" y="3008471"/>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GRAD</a:t>
            </a:r>
            <a:endParaRPr lang="en-US" sz="1944" dirty="0"/>
          </a:p>
        </p:txBody>
      </p:sp>
      <p:sp>
        <p:nvSpPr>
          <p:cNvPr id="12" name="Text 9"/>
          <p:cNvSpPr/>
          <p:nvPr/>
        </p:nvSpPr>
        <p:spPr>
          <a:xfrm>
            <a:off x="10309027" y="3008471"/>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Highest</a:t>
            </a:r>
            <a:endParaRPr lang="en-US" sz="1944" dirty="0"/>
          </a:p>
        </p:txBody>
      </p:sp>
      <p:sp>
        <p:nvSpPr>
          <p:cNvPr id="13" name="Shape 10"/>
          <p:cNvSpPr/>
          <p:nvPr/>
        </p:nvSpPr>
        <p:spPr>
          <a:xfrm>
            <a:off x="6365677" y="3559254"/>
            <a:ext cx="7385447" cy="706517"/>
          </a:xfrm>
          <a:prstGeom prst="rect">
            <a:avLst/>
          </a:prstGeom>
          <a:solidFill>
            <a:srgbClr val="FFFFFF">
              <a:alpha val="4000"/>
            </a:srgbClr>
          </a:solidFill>
          <a:ln/>
        </p:spPr>
        <p:txBody>
          <a:bodyPr/>
          <a:lstStyle/>
          <a:p>
            <a:endParaRPr lang="en-US"/>
          </a:p>
        </p:txBody>
      </p:sp>
      <p:sp>
        <p:nvSpPr>
          <p:cNvPr id="14" name="Text 11"/>
          <p:cNvSpPr/>
          <p:nvPr/>
        </p:nvSpPr>
        <p:spPr>
          <a:xfrm>
            <a:off x="6612493" y="3714988"/>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Traditional Deep RL</a:t>
            </a:r>
            <a:endParaRPr lang="en-US" sz="1944" dirty="0"/>
          </a:p>
        </p:txBody>
      </p:sp>
      <p:sp>
        <p:nvSpPr>
          <p:cNvPr id="15" name="Text 12"/>
          <p:cNvSpPr/>
          <p:nvPr/>
        </p:nvSpPr>
        <p:spPr>
          <a:xfrm>
            <a:off x="10309027" y="3714988"/>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Lower</a:t>
            </a:r>
            <a:endParaRPr lang="en-US" sz="1944" dirty="0"/>
          </a:p>
        </p:txBody>
      </p:sp>
      <p:sp>
        <p:nvSpPr>
          <p:cNvPr id="16" name="Shape 13"/>
          <p:cNvSpPr/>
          <p:nvPr/>
        </p:nvSpPr>
        <p:spPr>
          <a:xfrm>
            <a:off x="6365677" y="4265771"/>
            <a:ext cx="7385447" cy="706517"/>
          </a:xfrm>
          <a:prstGeom prst="rect">
            <a:avLst/>
          </a:prstGeom>
          <a:solidFill>
            <a:srgbClr val="000000">
              <a:alpha val="4000"/>
            </a:srgbClr>
          </a:solidFill>
          <a:ln/>
        </p:spPr>
        <p:txBody>
          <a:bodyPr/>
          <a:lstStyle/>
          <a:p>
            <a:endParaRPr lang="en-US"/>
          </a:p>
        </p:txBody>
      </p:sp>
      <p:sp>
        <p:nvSpPr>
          <p:cNvPr id="17" name="Text 14"/>
          <p:cNvSpPr/>
          <p:nvPr/>
        </p:nvSpPr>
        <p:spPr>
          <a:xfrm>
            <a:off x="6612493" y="4421505"/>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Other Robust RL</a:t>
            </a:r>
            <a:endParaRPr lang="en-US" sz="1944" dirty="0"/>
          </a:p>
        </p:txBody>
      </p:sp>
      <p:sp>
        <p:nvSpPr>
          <p:cNvPr id="18" name="Text 15"/>
          <p:cNvSpPr/>
          <p:nvPr/>
        </p:nvSpPr>
        <p:spPr>
          <a:xfrm>
            <a:off x="10309027" y="4421505"/>
            <a:ext cx="3195280" cy="395049"/>
          </a:xfrm>
          <a:prstGeom prst="rect">
            <a:avLst/>
          </a:prstGeom>
          <a:noFill/>
          <a:ln/>
        </p:spPr>
        <p:txBody>
          <a:bodyPr wrap="non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Lower</a:t>
            </a:r>
            <a:endParaRPr lang="en-US" sz="1944" dirty="0"/>
          </a:p>
        </p:txBody>
      </p:sp>
      <p:sp>
        <p:nvSpPr>
          <p:cNvPr id="19" name="Text 16"/>
          <p:cNvSpPr/>
          <p:nvPr/>
        </p:nvSpPr>
        <p:spPr>
          <a:xfrm>
            <a:off x="6350437" y="5265182"/>
            <a:ext cx="7415927" cy="1975247"/>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Experimental results demonstrate that GRAD outperforms current techniques in both traditional and temporally-coupled perturbation scenarios. The algorithm consistently achieved the highest rewards in each test compared to other deep RL methods, showcasing its effectiveness in handling complex, dynamic environments.</a:t>
            </a:r>
            <a:endParaRPr lang="en-US" sz="1944"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864037" y="1378744"/>
            <a:ext cx="6172200"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Result:</a:t>
            </a:r>
            <a:endParaRPr lang="en-US" sz="4860" dirty="0"/>
          </a:p>
        </p:txBody>
      </p:sp>
      <p:pic>
        <p:nvPicPr>
          <p:cNvPr id="5" name="Image 0" descr="preencoded.png"/>
          <p:cNvPicPr>
            <a:picLocks noChangeAspect="1"/>
          </p:cNvPicPr>
          <p:nvPr/>
        </p:nvPicPr>
        <p:blipFill>
          <a:blip r:embed="rId3"/>
          <a:stretch>
            <a:fillRect/>
          </a:stretch>
        </p:blipFill>
        <p:spPr>
          <a:xfrm>
            <a:off x="864037" y="2644021"/>
            <a:ext cx="12902327" cy="3534132"/>
          </a:xfrm>
          <a:prstGeom prst="rect">
            <a:avLst/>
          </a:prstGeom>
        </p:spPr>
      </p:pic>
      <p:sp>
        <p:nvSpPr>
          <p:cNvPr id="6" name="Text 3"/>
          <p:cNvSpPr/>
          <p:nvPr/>
        </p:nvSpPr>
        <p:spPr>
          <a:xfrm>
            <a:off x="864037" y="6455807"/>
            <a:ext cx="12902327" cy="395049"/>
          </a:xfrm>
          <a:prstGeom prst="rect">
            <a:avLst/>
          </a:prstGeom>
          <a:noFill/>
          <a:ln/>
        </p:spPr>
        <p:txBody>
          <a:bodyPr wrap="none" rtlCol="0" anchor="t"/>
          <a:lstStyle/>
          <a:p>
            <a:pPr marL="0" indent="0">
              <a:lnSpc>
                <a:spcPts val="3110"/>
              </a:lnSpc>
              <a:buNone/>
            </a:pPr>
            <a:endParaRPr lang="en-US" sz="1944"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864037" y="1610439"/>
            <a:ext cx="7333298"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Applications of GRAD</a:t>
            </a:r>
            <a:endParaRPr lang="en-US" sz="4860" dirty="0"/>
          </a:p>
        </p:txBody>
      </p:sp>
      <p:sp>
        <p:nvSpPr>
          <p:cNvPr id="5" name="Text 3"/>
          <p:cNvSpPr/>
          <p:nvPr/>
        </p:nvSpPr>
        <p:spPr>
          <a:xfrm>
            <a:off x="864037" y="2999065"/>
            <a:ext cx="3439835"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Autonomous Driving</a:t>
            </a:r>
            <a:endParaRPr lang="en-US" sz="2430" dirty="0"/>
          </a:p>
        </p:txBody>
      </p:sp>
      <p:sp>
        <p:nvSpPr>
          <p:cNvPr id="6" name="Text 4"/>
          <p:cNvSpPr/>
          <p:nvPr/>
        </p:nvSpPr>
        <p:spPr>
          <a:xfrm>
            <a:off x="864037" y="3631644"/>
            <a:ext cx="3898821" cy="2765346"/>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GRAD's ability to handle dynamic and adversarial situations makes it valuable for developing robust autonomous driving systems that can adapt to changing road conditions and unexpected obstacles.</a:t>
            </a:r>
            <a:endParaRPr lang="en-US" sz="1944" dirty="0"/>
          </a:p>
        </p:txBody>
      </p:sp>
      <p:sp>
        <p:nvSpPr>
          <p:cNvPr id="7" name="Text 5"/>
          <p:cNvSpPr/>
          <p:nvPr/>
        </p:nvSpPr>
        <p:spPr>
          <a:xfrm>
            <a:off x="5372695" y="2999065"/>
            <a:ext cx="3086100"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Cybersecurity</a:t>
            </a:r>
            <a:endParaRPr lang="en-US" sz="2430" dirty="0"/>
          </a:p>
        </p:txBody>
      </p:sp>
      <p:sp>
        <p:nvSpPr>
          <p:cNvPr id="8" name="Text 6"/>
          <p:cNvSpPr/>
          <p:nvPr/>
        </p:nvSpPr>
        <p:spPr>
          <a:xfrm>
            <a:off x="5372695" y="3631644"/>
            <a:ext cx="3898821" cy="2370296"/>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In the realm of cybersecurity, GRAD can enhance the resilience of systems against evolving threats and temporally-coupled attacks, improving overall defense strategies.</a:t>
            </a:r>
            <a:endParaRPr lang="en-US" sz="1944" dirty="0"/>
          </a:p>
        </p:txBody>
      </p:sp>
      <p:sp>
        <p:nvSpPr>
          <p:cNvPr id="9" name="Text 7"/>
          <p:cNvSpPr/>
          <p:nvPr/>
        </p:nvSpPr>
        <p:spPr>
          <a:xfrm>
            <a:off x="9881354" y="2999065"/>
            <a:ext cx="3086100"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Robotic Control</a:t>
            </a:r>
            <a:endParaRPr lang="en-US" sz="2430" dirty="0"/>
          </a:p>
        </p:txBody>
      </p:sp>
      <p:sp>
        <p:nvSpPr>
          <p:cNvPr id="10" name="Text 8"/>
          <p:cNvSpPr/>
          <p:nvPr/>
        </p:nvSpPr>
        <p:spPr>
          <a:xfrm>
            <a:off x="9881354" y="3631644"/>
            <a:ext cx="3898821" cy="2370296"/>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GRAD's performance in simulated robotic control tasks suggests its potential for improving the adaptability and robustness of physical robotic systems in real-world environments.</a:t>
            </a:r>
            <a:endParaRPr lang="en-US" sz="1944"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2700933"/>
          </a:xfrm>
          <a:prstGeom prst="rect">
            <a:avLst/>
          </a:prstGeom>
        </p:spPr>
      </p:pic>
      <p:sp>
        <p:nvSpPr>
          <p:cNvPr id="5" name="Text 2"/>
          <p:cNvSpPr/>
          <p:nvPr/>
        </p:nvSpPr>
        <p:spPr>
          <a:xfrm>
            <a:off x="1413629" y="3471148"/>
            <a:ext cx="8815626" cy="675203"/>
          </a:xfrm>
          <a:prstGeom prst="rect">
            <a:avLst/>
          </a:prstGeom>
          <a:noFill/>
          <a:ln/>
        </p:spPr>
        <p:txBody>
          <a:bodyPr wrap="none" rtlCol="0" anchor="t"/>
          <a:lstStyle/>
          <a:p>
            <a:pPr marL="0" indent="0">
              <a:lnSpc>
                <a:spcPts val="5317"/>
              </a:lnSpc>
              <a:buNone/>
            </a:pPr>
            <a:r>
              <a:rPr lang="en-US" sz="4253" b="1" dirty="0">
                <a:solidFill>
                  <a:srgbClr val="233939"/>
                </a:solidFill>
                <a:latin typeface="Syne" pitchFamily="34" charset="0"/>
                <a:ea typeface="Syne" pitchFamily="34" charset="-122"/>
                <a:cs typeface="Syne" pitchFamily="34" charset="-120"/>
              </a:rPr>
              <a:t>Green Security Games (GSGs)</a:t>
            </a:r>
            <a:endParaRPr lang="en-US" sz="4253" dirty="0"/>
          </a:p>
        </p:txBody>
      </p:sp>
      <p:sp>
        <p:nvSpPr>
          <p:cNvPr id="6" name="Shape 3"/>
          <p:cNvSpPr/>
          <p:nvPr/>
        </p:nvSpPr>
        <p:spPr>
          <a:xfrm>
            <a:off x="1413629" y="4470440"/>
            <a:ext cx="3790355" cy="2988945"/>
          </a:xfrm>
          <a:prstGeom prst="roundRect">
            <a:avLst>
              <a:gd name="adj" fmla="val 3253"/>
            </a:avLst>
          </a:prstGeom>
          <a:solidFill>
            <a:srgbClr val="DDEEE6"/>
          </a:solidFill>
          <a:ln w="7620">
            <a:solidFill>
              <a:srgbClr val="C3D4CC"/>
            </a:solidFill>
            <a:prstDash val="solid"/>
          </a:ln>
        </p:spPr>
        <p:txBody>
          <a:bodyPr/>
          <a:lstStyle/>
          <a:p>
            <a:endParaRPr lang="en-US"/>
          </a:p>
        </p:txBody>
      </p:sp>
      <p:sp>
        <p:nvSpPr>
          <p:cNvPr id="7" name="Text 4"/>
          <p:cNvSpPr/>
          <p:nvPr/>
        </p:nvSpPr>
        <p:spPr>
          <a:xfrm>
            <a:off x="1637228" y="4694039"/>
            <a:ext cx="2728436" cy="337661"/>
          </a:xfrm>
          <a:prstGeom prst="rect">
            <a:avLst/>
          </a:prstGeom>
          <a:noFill/>
          <a:ln/>
        </p:spPr>
        <p:txBody>
          <a:bodyPr wrap="none" rtlCol="0" anchor="t"/>
          <a:lstStyle/>
          <a:p>
            <a:pPr marL="0" indent="0">
              <a:lnSpc>
                <a:spcPts val="2658"/>
              </a:lnSpc>
              <a:buNone/>
            </a:pPr>
            <a:r>
              <a:rPr lang="en-US" sz="2127" b="1" dirty="0">
                <a:solidFill>
                  <a:srgbClr val="3B4E4E"/>
                </a:solidFill>
                <a:latin typeface="Syne" pitchFamily="34" charset="0"/>
                <a:ea typeface="Syne" pitchFamily="34" charset="-122"/>
                <a:cs typeface="Syne" pitchFamily="34" charset="-120"/>
              </a:rPr>
              <a:t>Optimizing Patrols</a:t>
            </a:r>
            <a:endParaRPr lang="en-US" sz="2127" dirty="0"/>
          </a:p>
        </p:txBody>
      </p:sp>
      <p:sp>
        <p:nvSpPr>
          <p:cNvPr id="8" name="Text 5"/>
          <p:cNvSpPr/>
          <p:nvPr/>
        </p:nvSpPr>
        <p:spPr>
          <a:xfrm>
            <a:off x="1637228" y="5161240"/>
            <a:ext cx="3343156" cy="2074545"/>
          </a:xfrm>
          <a:prstGeom prst="rect">
            <a:avLst/>
          </a:prstGeom>
          <a:noFill/>
          <a:ln/>
        </p:spPr>
        <p:txBody>
          <a:bodyPr wrap="square" rtlCol="0" anchor="t"/>
          <a:lstStyle/>
          <a:p>
            <a:pPr marL="0" indent="0">
              <a:lnSpc>
                <a:spcPts val="2722"/>
              </a:lnSpc>
              <a:buNone/>
            </a:pPr>
            <a:r>
              <a:rPr lang="en-US" sz="1701" dirty="0">
                <a:solidFill>
                  <a:srgbClr val="3B4E4E"/>
                </a:solidFill>
                <a:latin typeface="Overpass" pitchFamily="34" charset="0"/>
                <a:ea typeface="Overpass" pitchFamily="34" charset="-122"/>
                <a:cs typeface="Overpass" pitchFamily="34" charset="-120"/>
              </a:rPr>
              <a:t>GSGs have been proposed to optimize patrols conducted by law enforcement agencies in green security domains such as combating poaching, illegal logging, and overfishing.</a:t>
            </a:r>
            <a:endParaRPr lang="en-US" sz="1701" dirty="0"/>
          </a:p>
        </p:txBody>
      </p:sp>
      <p:sp>
        <p:nvSpPr>
          <p:cNvPr id="9" name="Shape 6"/>
          <p:cNvSpPr/>
          <p:nvPr/>
        </p:nvSpPr>
        <p:spPr>
          <a:xfrm>
            <a:off x="5419963" y="4470440"/>
            <a:ext cx="3790355" cy="2988945"/>
          </a:xfrm>
          <a:prstGeom prst="roundRect">
            <a:avLst>
              <a:gd name="adj" fmla="val 3253"/>
            </a:avLst>
          </a:prstGeom>
          <a:solidFill>
            <a:srgbClr val="DDEEE6"/>
          </a:solidFill>
          <a:ln w="7620">
            <a:solidFill>
              <a:srgbClr val="C3D4CC"/>
            </a:solidFill>
            <a:prstDash val="solid"/>
          </a:ln>
        </p:spPr>
        <p:txBody>
          <a:bodyPr/>
          <a:lstStyle/>
          <a:p>
            <a:endParaRPr lang="en-US"/>
          </a:p>
        </p:txBody>
      </p:sp>
      <p:sp>
        <p:nvSpPr>
          <p:cNvPr id="10" name="Text 7"/>
          <p:cNvSpPr/>
          <p:nvPr/>
        </p:nvSpPr>
        <p:spPr>
          <a:xfrm>
            <a:off x="5643563" y="4694039"/>
            <a:ext cx="3343156" cy="675323"/>
          </a:xfrm>
          <a:prstGeom prst="rect">
            <a:avLst/>
          </a:prstGeom>
          <a:noFill/>
          <a:ln/>
        </p:spPr>
        <p:txBody>
          <a:bodyPr wrap="square" rtlCol="0" anchor="t"/>
          <a:lstStyle/>
          <a:p>
            <a:pPr marL="0" indent="0">
              <a:lnSpc>
                <a:spcPts val="2658"/>
              </a:lnSpc>
              <a:buNone/>
            </a:pPr>
            <a:r>
              <a:rPr lang="en-US" sz="2127" b="1" dirty="0">
                <a:solidFill>
                  <a:srgbClr val="3B4E4E"/>
                </a:solidFill>
                <a:latin typeface="Syne" pitchFamily="34" charset="0"/>
                <a:ea typeface="Syne" pitchFamily="34" charset="-122"/>
                <a:cs typeface="Syne" pitchFamily="34" charset="-120"/>
              </a:rPr>
              <a:t>Mixed Strategy Solution</a:t>
            </a:r>
            <a:endParaRPr lang="en-US" sz="2127" dirty="0"/>
          </a:p>
        </p:txBody>
      </p:sp>
      <p:sp>
        <p:nvSpPr>
          <p:cNvPr id="11" name="Text 8"/>
          <p:cNvSpPr/>
          <p:nvPr/>
        </p:nvSpPr>
        <p:spPr>
          <a:xfrm>
            <a:off x="5643563" y="5498902"/>
            <a:ext cx="3343156" cy="1728787"/>
          </a:xfrm>
          <a:prstGeom prst="rect">
            <a:avLst/>
          </a:prstGeom>
          <a:noFill/>
          <a:ln/>
        </p:spPr>
        <p:txBody>
          <a:bodyPr wrap="square" rtlCol="0" anchor="t"/>
          <a:lstStyle/>
          <a:p>
            <a:pPr marL="0" indent="0">
              <a:lnSpc>
                <a:spcPts val="2722"/>
              </a:lnSpc>
              <a:buNone/>
            </a:pPr>
            <a:r>
              <a:rPr lang="en-US" sz="1701" dirty="0">
                <a:solidFill>
                  <a:srgbClr val="3B4E4E"/>
                </a:solidFill>
                <a:latin typeface="Overpass" pitchFamily="34" charset="0"/>
                <a:ea typeface="Overpass" pitchFamily="34" charset="-122"/>
                <a:cs typeface="Overpass" pitchFamily="34" charset="-120"/>
              </a:rPr>
              <a:t>GSGs propose an MSS (Mixed Strategy Solution) that combines Nash Equilibrium with a uniform distribution as the best response target.</a:t>
            </a:r>
            <a:endParaRPr lang="en-US" sz="1701" dirty="0"/>
          </a:p>
        </p:txBody>
      </p:sp>
      <p:sp>
        <p:nvSpPr>
          <p:cNvPr id="12" name="Shape 9"/>
          <p:cNvSpPr/>
          <p:nvPr/>
        </p:nvSpPr>
        <p:spPr>
          <a:xfrm>
            <a:off x="9426297" y="4470440"/>
            <a:ext cx="3790355" cy="2988945"/>
          </a:xfrm>
          <a:prstGeom prst="roundRect">
            <a:avLst>
              <a:gd name="adj" fmla="val 3253"/>
            </a:avLst>
          </a:prstGeom>
          <a:solidFill>
            <a:srgbClr val="DDEEE6"/>
          </a:solidFill>
          <a:ln w="7620">
            <a:solidFill>
              <a:srgbClr val="C3D4CC"/>
            </a:solidFill>
            <a:prstDash val="solid"/>
          </a:ln>
        </p:spPr>
        <p:txBody>
          <a:bodyPr/>
          <a:lstStyle/>
          <a:p>
            <a:endParaRPr lang="en-US"/>
          </a:p>
        </p:txBody>
      </p:sp>
      <p:sp>
        <p:nvSpPr>
          <p:cNvPr id="13" name="Text 10"/>
          <p:cNvSpPr/>
          <p:nvPr/>
        </p:nvSpPr>
        <p:spPr>
          <a:xfrm>
            <a:off x="9649897" y="4694039"/>
            <a:ext cx="3187303" cy="337661"/>
          </a:xfrm>
          <a:prstGeom prst="rect">
            <a:avLst/>
          </a:prstGeom>
          <a:noFill/>
          <a:ln/>
        </p:spPr>
        <p:txBody>
          <a:bodyPr wrap="none" rtlCol="0" anchor="t"/>
          <a:lstStyle/>
          <a:p>
            <a:pPr marL="0" indent="0">
              <a:lnSpc>
                <a:spcPts val="2658"/>
              </a:lnSpc>
              <a:buNone/>
            </a:pPr>
            <a:r>
              <a:rPr lang="en-US" sz="2127" b="1" dirty="0">
                <a:solidFill>
                  <a:srgbClr val="3B4E4E"/>
                </a:solidFill>
                <a:latin typeface="Syne" pitchFamily="34" charset="0"/>
                <a:ea typeface="Syne" pitchFamily="34" charset="-122"/>
                <a:cs typeface="Syne" pitchFamily="34" charset="-120"/>
              </a:rPr>
              <a:t>Exploration Elements</a:t>
            </a:r>
            <a:endParaRPr lang="en-US" sz="2127" dirty="0"/>
          </a:p>
        </p:txBody>
      </p:sp>
      <p:sp>
        <p:nvSpPr>
          <p:cNvPr id="14" name="Text 11"/>
          <p:cNvSpPr/>
          <p:nvPr/>
        </p:nvSpPr>
        <p:spPr>
          <a:xfrm>
            <a:off x="9649897" y="5161240"/>
            <a:ext cx="3343156" cy="1728787"/>
          </a:xfrm>
          <a:prstGeom prst="rect">
            <a:avLst/>
          </a:prstGeom>
          <a:noFill/>
          <a:ln/>
        </p:spPr>
        <p:txBody>
          <a:bodyPr wrap="square" rtlCol="0" anchor="t"/>
          <a:lstStyle/>
          <a:p>
            <a:pPr marL="0" indent="0">
              <a:lnSpc>
                <a:spcPts val="2722"/>
              </a:lnSpc>
              <a:buNone/>
            </a:pPr>
            <a:r>
              <a:rPr lang="en-US" sz="1701" dirty="0">
                <a:solidFill>
                  <a:srgbClr val="3B4E4E"/>
                </a:solidFill>
                <a:latin typeface="Overpass" pitchFamily="34" charset="0"/>
                <a:ea typeface="Overpass" pitchFamily="34" charset="-122"/>
                <a:cs typeface="Overpass" pitchFamily="34" charset="-120"/>
              </a:rPr>
              <a:t>This approach enables the best response to a Nash Equilibrium strategy mixed with exploration elements, enhancing adaptability in real-world scenarios.</a:t>
            </a:r>
            <a:endParaRPr lang="en-US" sz="170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dirty="0"/>
          </a:p>
        </p:txBody>
      </p:sp>
      <p:pic>
        <p:nvPicPr>
          <p:cNvPr id="4" name="Image 0" descr="preencoded.png"/>
          <p:cNvPicPr>
            <a:picLocks noChangeAspect="1"/>
          </p:cNvPicPr>
          <p:nvPr/>
        </p:nvPicPr>
        <p:blipFill>
          <a:blip r:embed="rId3"/>
          <a:stretch>
            <a:fillRect/>
          </a:stretch>
        </p:blipFill>
        <p:spPr>
          <a:xfrm>
            <a:off x="0" y="0"/>
            <a:ext cx="14630400" cy="2279690"/>
          </a:xfrm>
          <a:prstGeom prst="rect">
            <a:avLst/>
          </a:prstGeom>
        </p:spPr>
      </p:pic>
      <p:sp>
        <p:nvSpPr>
          <p:cNvPr id="5" name="Text 2"/>
          <p:cNvSpPr/>
          <p:nvPr/>
        </p:nvSpPr>
        <p:spPr>
          <a:xfrm>
            <a:off x="2333982" y="2782729"/>
            <a:ext cx="4899541" cy="569833"/>
          </a:xfrm>
          <a:prstGeom prst="rect">
            <a:avLst/>
          </a:prstGeom>
          <a:noFill/>
          <a:ln/>
        </p:spPr>
        <p:txBody>
          <a:bodyPr wrap="none" rtlCol="0" anchor="t"/>
          <a:lstStyle/>
          <a:p>
            <a:pPr marL="0" indent="0">
              <a:lnSpc>
                <a:spcPts val="4488"/>
              </a:lnSpc>
              <a:buNone/>
            </a:pPr>
            <a:r>
              <a:rPr lang="en-US" sz="3590" b="1" dirty="0">
                <a:solidFill>
                  <a:srgbClr val="233939"/>
                </a:solidFill>
                <a:latin typeface="Syne" pitchFamily="34" charset="0"/>
                <a:ea typeface="Syne" pitchFamily="34" charset="-122"/>
                <a:cs typeface="Syne" pitchFamily="34" charset="-120"/>
              </a:rPr>
              <a:t>Algorithm Overview</a:t>
            </a:r>
            <a:endParaRPr lang="en-US" sz="3590" dirty="0"/>
          </a:p>
        </p:txBody>
      </p:sp>
      <p:sp>
        <p:nvSpPr>
          <p:cNvPr id="6" name="Shape 3"/>
          <p:cNvSpPr/>
          <p:nvPr/>
        </p:nvSpPr>
        <p:spPr>
          <a:xfrm>
            <a:off x="2589252" y="3626048"/>
            <a:ext cx="36433" cy="4100393"/>
          </a:xfrm>
          <a:prstGeom prst="roundRect">
            <a:avLst>
              <a:gd name="adj" fmla="val 225265"/>
            </a:avLst>
          </a:prstGeom>
          <a:solidFill>
            <a:srgbClr val="C3D4CC"/>
          </a:solidFill>
          <a:ln/>
        </p:spPr>
        <p:txBody>
          <a:bodyPr/>
          <a:lstStyle/>
          <a:p>
            <a:endParaRPr lang="en-US"/>
          </a:p>
        </p:txBody>
      </p:sp>
      <p:sp>
        <p:nvSpPr>
          <p:cNvPr id="7" name="Shape 4"/>
          <p:cNvSpPr/>
          <p:nvPr/>
        </p:nvSpPr>
        <p:spPr>
          <a:xfrm>
            <a:off x="2812613" y="4018121"/>
            <a:ext cx="638294" cy="36433"/>
          </a:xfrm>
          <a:prstGeom prst="roundRect">
            <a:avLst>
              <a:gd name="adj" fmla="val 225265"/>
            </a:avLst>
          </a:prstGeom>
          <a:solidFill>
            <a:srgbClr val="C3D4CC"/>
          </a:solidFill>
          <a:ln/>
        </p:spPr>
        <p:txBody>
          <a:bodyPr/>
          <a:lstStyle/>
          <a:p>
            <a:endParaRPr lang="en-US"/>
          </a:p>
        </p:txBody>
      </p:sp>
      <p:sp>
        <p:nvSpPr>
          <p:cNvPr id="8" name="Shape 5"/>
          <p:cNvSpPr/>
          <p:nvPr/>
        </p:nvSpPr>
        <p:spPr>
          <a:xfrm>
            <a:off x="2402324" y="3831193"/>
            <a:ext cx="410289" cy="410289"/>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9" name="Text 6"/>
          <p:cNvSpPr/>
          <p:nvPr/>
        </p:nvSpPr>
        <p:spPr>
          <a:xfrm>
            <a:off x="2554129" y="3899535"/>
            <a:ext cx="106680" cy="273606"/>
          </a:xfrm>
          <a:prstGeom prst="rect">
            <a:avLst/>
          </a:prstGeom>
          <a:noFill/>
          <a:ln/>
        </p:spPr>
        <p:txBody>
          <a:bodyPr wrap="none" rtlCol="0" anchor="t"/>
          <a:lstStyle/>
          <a:p>
            <a:pPr marL="0" indent="0" algn="ctr">
              <a:lnSpc>
                <a:spcPts val="2154"/>
              </a:lnSpc>
              <a:buNone/>
            </a:pPr>
            <a:r>
              <a:rPr lang="en-US" sz="2154" b="1" dirty="0">
                <a:solidFill>
                  <a:srgbClr val="3B4E4E"/>
                </a:solidFill>
                <a:latin typeface="Syne" pitchFamily="34" charset="0"/>
                <a:ea typeface="Syne" pitchFamily="34" charset="-122"/>
                <a:cs typeface="Syne" pitchFamily="34" charset="-120"/>
              </a:rPr>
              <a:t>1</a:t>
            </a:r>
            <a:endParaRPr lang="en-US" sz="2154" dirty="0"/>
          </a:p>
        </p:txBody>
      </p:sp>
      <p:sp>
        <p:nvSpPr>
          <p:cNvPr id="10" name="Text 7"/>
          <p:cNvSpPr/>
          <p:nvPr/>
        </p:nvSpPr>
        <p:spPr>
          <a:xfrm>
            <a:off x="3610451" y="3808333"/>
            <a:ext cx="3675578" cy="284917"/>
          </a:xfrm>
          <a:prstGeom prst="rect">
            <a:avLst/>
          </a:prstGeom>
          <a:noFill/>
          <a:ln/>
        </p:spPr>
        <p:txBody>
          <a:bodyPr wrap="none" rtlCol="0" anchor="t"/>
          <a:lstStyle/>
          <a:p>
            <a:pPr marL="0" indent="0" algn="l">
              <a:lnSpc>
                <a:spcPts val="2244"/>
              </a:lnSpc>
              <a:buNone/>
            </a:pPr>
            <a:r>
              <a:rPr lang="en-US" sz="1795" b="1" dirty="0">
                <a:solidFill>
                  <a:srgbClr val="3B4E4E"/>
                </a:solidFill>
                <a:latin typeface="Syne" pitchFamily="34" charset="0"/>
                <a:ea typeface="Syne" pitchFamily="34" charset="-122"/>
                <a:cs typeface="Syne" pitchFamily="34" charset="-120"/>
              </a:rPr>
              <a:t>Approximate Best Responses</a:t>
            </a:r>
            <a:endParaRPr lang="en-US" sz="1795" dirty="0"/>
          </a:p>
        </p:txBody>
      </p:sp>
      <p:sp>
        <p:nvSpPr>
          <p:cNvPr id="11" name="Text 8"/>
          <p:cNvSpPr/>
          <p:nvPr/>
        </p:nvSpPr>
        <p:spPr>
          <a:xfrm>
            <a:off x="3610451" y="4202668"/>
            <a:ext cx="8685967" cy="583644"/>
          </a:xfrm>
          <a:prstGeom prst="rect">
            <a:avLst/>
          </a:prstGeom>
          <a:noFill/>
          <a:ln/>
        </p:spPr>
        <p:txBody>
          <a:bodyPr wrap="square" rtlCol="0" anchor="t"/>
          <a:lstStyle/>
          <a:p>
            <a:pPr marL="0" indent="0" algn="l">
              <a:lnSpc>
                <a:spcPts val="2298"/>
              </a:lnSpc>
              <a:buNone/>
            </a:pPr>
            <a:r>
              <a:rPr lang="en-US" sz="1436" dirty="0">
                <a:solidFill>
                  <a:srgbClr val="3B4E4E"/>
                </a:solidFill>
                <a:latin typeface="Overpass" pitchFamily="34" charset="0"/>
                <a:ea typeface="Overpass" pitchFamily="34" charset="-122"/>
                <a:cs typeface="Overpass" pitchFamily="34" charset="-120"/>
              </a:rPr>
              <a:t>The algorithm computes approximate best responses to mixtures of policies using deep reinforcement learning and empirical game-theoretic analysis.</a:t>
            </a:r>
            <a:endParaRPr lang="en-US" sz="1436" dirty="0"/>
          </a:p>
        </p:txBody>
      </p:sp>
      <p:sp>
        <p:nvSpPr>
          <p:cNvPr id="12" name="Shape 9"/>
          <p:cNvSpPr/>
          <p:nvPr/>
        </p:nvSpPr>
        <p:spPr>
          <a:xfrm>
            <a:off x="2812613" y="5542955"/>
            <a:ext cx="638294" cy="36433"/>
          </a:xfrm>
          <a:prstGeom prst="roundRect">
            <a:avLst>
              <a:gd name="adj" fmla="val 225265"/>
            </a:avLst>
          </a:prstGeom>
          <a:solidFill>
            <a:srgbClr val="C3D4CC"/>
          </a:solidFill>
          <a:ln/>
        </p:spPr>
        <p:txBody>
          <a:bodyPr/>
          <a:lstStyle/>
          <a:p>
            <a:endParaRPr lang="en-US"/>
          </a:p>
        </p:txBody>
      </p:sp>
      <p:sp>
        <p:nvSpPr>
          <p:cNvPr id="13" name="Shape 10"/>
          <p:cNvSpPr/>
          <p:nvPr/>
        </p:nvSpPr>
        <p:spPr>
          <a:xfrm>
            <a:off x="2402324" y="5356027"/>
            <a:ext cx="410289" cy="410289"/>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14" name="Text 11"/>
          <p:cNvSpPr/>
          <p:nvPr/>
        </p:nvSpPr>
        <p:spPr>
          <a:xfrm>
            <a:off x="2522101" y="5424368"/>
            <a:ext cx="170736" cy="273606"/>
          </a:xfrm>
          <a:prstGeom prst="rect">
            <a:avLst/>
          </a:prstGeom>
          <a:noFill/>
          <a:ln/>
        </p:spPr>
        <p:txBody>
          <a:bodyPr wrap="none" rtlCol="0" anchor="t"/>
          <a:lstStyle/>
          <a:p>
            <a:pPr marL="0" indent="0" algn="ctr">
              <a:lnSpc>
                <a:spcPts val="2154"/>
              </a:lnSpc>
              <a:buNone/>
            </a:pPr>
            <a:r>
              <a:rPr lang="en-US" sz="2154" b="1" dirty="0">
                <a:solidFill>
                  <a:srgbClr val="3B4E4E"/>
                </a:solidFill>
                <a:latin typeface="Syne" pitchFamily="34" charset="0"/>
                <a:ea typeface="Syne" pitchFamily="34" charset="-122"/>
                <a:cs typeface="Syne" pitchFamily="34" charset="-120"/>
              </a:rPr>
              <a:t>2</a:t>
            </a:r>
            <a:endParaRPr lang="en-US" sz="2154" dirty="0"/>
          </a:p>
        </p:txBody>
      </p:sp>
      <p:sp>
        <p:nvSpPr>
          <p:cNvPr id="15" name="Text 12"/>
          <p:cNvSpPr/>
          <p:nvPr/>
        </p:nvSpPr>
        <p:spPr>
          <a:xfrm>
            <a:off x="3610451" y="5333167"/>
            <a:ext cx="4400788" cy="284917"/>
          </a:xfrm>
          <a:prstGeom prst="rect">
            <a:avLst/>
          </a:prstGeom>
          <a:noFill/>
          <a:ln/>
        </p:spPr>
        <p:txBody>
          <a:bodyPr wrap="none" rtlCol="0" anchor="t"/>
          <a:lstStyle/>
          <a:p>
            <a:pPr marL="0" indent="0" algn="l">
              <a:lnSpc>
                <a:spcPts val="2244"/>
              </a:lnSpc>
              <a:buNone/>
            </a:pPr>
            <a:r>
              <a:rPr lang="en-US" sz="1795" b="1" dirty="0">
                <a:solidFill>
                  <a:srgbClr val="3B4E4E"/>
                </a:solidFill>
                <a:latin typeface="Syne" pitchFamily="34" charset="0"/>
                <a:ea typeface="Syne" pitchFamily="34" charset="-122"/>
                <a:cs typeface="Syne" pitchFamily="34" charset="-120"/>
              </a:rPr>
              <a:t>Empirical Game-Theoretic Analysis</a:t>
            </a:r>
            <a:endParaRPr lang="en-US" sz="1795" dirty="0"/>
          </a:p>
        </p:txBody>
      </p:sp>
      <p:sp>
        <p:nvSpPr>
          <p:cNvPr id="16" name="Text 13"/>
          <p:cNvSpPr/>
          <p:nvPr/>
        </p:nvSpPr>
        <p:spPr>
          <a:xfrm>
            <a:off x="3610451" y="5727502"/>
            <a:ext cx="8685967" cy="291822"/>
          </a:xfrm>
          <a:prstGeom prst="rect">
            <a:avLst/>
          </a:prstGeom>
          <a:noFill/>
          <a:ln/>
        </p:spPr>
        <p:txBody>
          <a:bodyPr wrap="none" rtlCol="0" anchor="t"/>
          <a:lstStyle/>
          <a:p>
            <a:pPr marL="0" indent="0" algn="l">
              <a:lnSpc>
                <a:spcPts val="2298"/>
              </a:lnSpc>
              <a:buNone/>
            </a:pPr>
            <a:r>
              <a:rPr lang="en-US" sz="1436" dirty="0">
                <a:solidFill>
                  <a:srgbClr val="3B4E4E"/>
                </a:solidFill>
                <a:latin typeface="Overpass" pitchFamily="34" charset="0"/>
                <a:ea typeface="Overpass" pitchFamily="34" charset="-122"/>
                <a:cs typeface="Overpass" pitchFamily="34" charset="-120"/>
              </a:rPr>
              <a:t>It uses this analysis to compute meta-strategies for policy selection.</a:t>
            </a:r>
            <a:endParaRPr lang="en-US" sz="1436" dirty="0"/>
          </a:p>
        </p:txBody>
      </p:sp>
      <p:sp>
        <p:nvSpPr>
          <p:cNvPr id="17" name="Shape 14"/>
          <p:cNvSpPr/>
          <p:nvPr/>
        </p:nvSpPr>
        <p:spPr>
          <a:xfrm>
            <a:off x="2812613" y="6775966"/>
            <a:ext cx="638294" cy="36433"/>
          </a:xfrm>
          <a:prstGeom prst="roundRect">
            <a:avLst>
              <a:gd name="adj" fmla="val 225265"/>
            </a:avLst>
          </a:prstGeom>
          <a:solidFill>
            <a:srgbClr val="C3D4CC"/>
          </a:solidFill>
          <a:ln/>
        </p:spPr>
        <p:txBody>
          <a:bodyPr/>
          <a:lstStyle/>
          <a:p>
            <a:endParaRPr lang="en-US"/>
          </a:p>
        </p:txBody>
      </p:sp>
      <p:sp>
        <p:nvSpPr>
          <p:cNvPr id="18" name="Shape 15"/>
          <p:cNvSpPr/>
          <p:nvPr/>
        </p:nvSpPr>
        <p:spPr>
          <a:xfrm>
            <a:off x="2402324" y="6589038"/>
            <a:ext cx="410289" cy="410289"/>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19" name="Text 16"/>
          <p:cNvSpPr/>
          <p:nvPr/>
        </p:nvSpPr>
        <p:spPr>
          <a:xfrm>
            <a:off x="2519720" y="6657380"/>
            <a:ext cx="175379" cy="273606"/>
          </a:xfrm>
          <a:prstGeom prst="rect">
            <a:avLst/>
          </a:prstGeom>
          <a:noFill/>
          <a:ln/>
        </p:spPr>
        <p:txBody>
          <a:bodyPr wrap="none" rtlCol="0" anchor="t"/>
          <a:lstStyle/>
          <a:p>
            <a:pPr marL="0" indent="0" algn="ctr">
              <a:lnSpc>
                <a:spcPts val="2154"/>
              </a:lnSpc>
              <a:buNone/>
            </a:pPr>
            <a:r>
              <a:rPr lang="en-US" sz="2154" b="1" dirty="0">
                <a:solidFill>
                  <a:srgbClr val="3B4E4E"/>
                </a:solidFill>
                <a:latin typeface="Syne" pitchFamily="34" charset="0"/>
                <a:ea typeface="Syne" pitchFamily="34" charset="-122"/>
                <a:cs typeface="Syne" pitchFamily="34" charset="-120"/>
              </a:rPr>
              <a:t>3</a:t>
            </a:r>
            <a:endParaRPr lang="en-US" sz="2154" dirty="0"/>
          </a:p>
        </p:txBody>
      </p:sp>
      <p:sp>
        <p:nvSpPr>
          <p:cNvPr id="20" name="Text 17"/>
          <p:cNvSpPr/>
          <p:nvPr/>
        </p:nvSpPr>
        <p:spPr>
          <a:xfrm>
            <a:off x="3610451" y="6566178"/>
            <a:ext cx="2279690" cy="284917"/>
          </a:xfrm>
          <a:prstGeom prst="rect">
            <a:avLst/>
          </a:prstGeom>
          <a:noFill/>
          <a:ln/>
        </p:spPr>
        <p:txBody>
          <a:bodyPr wrap="none" rtlCol="0" anchor="t"/>
          <a:lstStyle/>
          <a:p>
            <a:pPr marL="0" indent="0" algn="l">
              <a:lnSpc>
                <a:spcPts val="2244"/>
              </a:lnSpc>
              <a:buNone/>
            </a:pPr>
            <a:r>
              <a:rPr lang="en-US" sz="1795" b="1" dirty="0">
                <a:solidFill>
                  <a:srgbClr val="3B4E4E"/>
                </a:solidFill>
                <a:latin typeface="Syne" pitchFamily="34" charset="0"/>
                <a:ea typeface="Syne" pitchFamily="34" charset="-122"/>
                <a:cs typeface="Syne" pitchFamily="34" charset="-120"/>
              </a:rPr>
              <a:t>Generalization</a:t>
            </a:r>
            <a:endParaRPr lang="en-US" sz="1795" dirty="0"/>
          </a:p>
        </p:txBody>
      </p:sp>
      <p:sp>
        <p:nvSpPr>
          <p:cNvPr id="21" name="Text 18"/>
          <p:cNvSpPr/>
          <p:nvPr/>
        </p:nvSpPr>
        <p:spPr>
          <a:xfrm>
            <a:off x="3610451" y="6960513"/>
            <a:ext cx="8685967" cy="583644"/>
          </a:xfrm>
          <a:prstGeom prst="rect">
            <a:avLst/>
          </a:prstGeom>
          <a:noFill/>
          <a:ln/>
        </p:spPr>
        <p:txBody>
          <a:bodyPr wrap="square" rtlCol="0" anchor="t"/>
          <a:lstStyle/>
          <a:p>
            <a:pPr marL="0" indent="0" algn="l">
              <a:lnSpc>
                <a:spcPts val="2298"/>
              </a:lnSpc>
              <a:buNone/>
            </a:pPr>
            <a:r>
              <a:rPr lang="en-US" sz="1436" dirty="0">
                <a:solidFill>
                  <a:srgbClr val="3B4E4E"/>
                </a:solidFill>
                <a:latin typeface="Overpass" pitchFamily="34" charset="0"/>
                <a:ea typeface="Overpass" pitchFamily="34" charset="-122"/>
                <a:cs typeface="Overpass" pitchFamily="34" charset="-120"/>
              </a:rPr>
              <a:t>The algorithm generalizes previous approaches such as InRL, iterated best response, double oracle, and fictitious play.</a:t>
            </a:r>
            <a:endParaRPr lang="en-US" sz="1436" dirty="0"/>
          </a:p>
        </p:txBody>
      </p:sp>
      <p:pic>
        <p:nvPicPr>
          <p:cNvPr id="23" name="Picture 22">
            <a:extLst>
              <a:ext uri="{FF2B5EF4-FFF2-40B4-BE49-F238E27FC236}">
                <a16:creationId xmlns:a16="http://schemas.microsoft.com/office/drawing/2014/main" id="{A2F7EECD-5350-46C8-DD1A-DA90EE449736}"/>
              </a:ext>
            </a:extLst>
          </p:cNvPr>
          <p:cNvPicPr>
            <a:picLocks noChangeAspect="1"/>
          </p:cNvPicPr>
          <p:nvPr/>
        </p:nvPicPr>
        <p:blipFill>
          <a:blip r:embed="rId4"/>
          <a:stretch>
            <a:fillRect/>
          </a:stretch>
        </p:blipFill>
        <p:spPr>
          <a:xfrm>
            <a:off x="10327661" y="302348"/>
            <a:ext cx="1607959" cy="1501270"/>
          </a:xfrm>
          <a:prstGeom prst="rect">
            <a:avLst/>
          </a:prstGeom>
          <a:ln>
            <a:solidFill>
              <a:schemeClr val="accent4">
                <a:lumMod val="60000"/>
                <a:lumOff val="40000"/>
              </a:schemeClr>
            </a:solidFill>
          </a:ln>
        </p:spPr>
      </p:pic>
      <p:sp>
        <p:nvSpPr>
          <p:cNvPr id="26" name="Text 18">
            <a:extLst>
              <a:ext uri="{FF2B5EF4-FFF2-40B4-BE49-F238E27FC236}">
                <a16:creationId xmlns:a16="http://schemas.microsoft.com/office/drawing/2014/main" id="{0BECBBD0-FFC6-4FCA-3579-AD989C5A2EF1}"/>
              </a:ext>
            </a:extLst>
          </p:cNvPr>
          <p:cNvSpPr/>
          <p:nvPr/>
        </p:nvSpPr>
        <p:spPr>
          <a:xfrm>
            <a:off x="9585240" y="1849100"/>
            <a:ext cx="3092800" cy="412074"/>
          </a:xfrm>
          <a:prstGeom prst="rect">
            <a:avLst/>
          </a:prstGeom>
          <a:noFill/>
          <a:ln/>
        </p:spPr>
        <p:txBody>
          <a:bodyPr wrap="square" rtlCol="0" anchor="t"/>
          <a:lstStyle/>
          <a:p>
            <a:pPr marL="0" indent="0" algn="ctr">
              <a:lnSpc>
                <a:spcPts val="2298"/>
              </a:lnSpc>
              <a:buNone/>
            </a:pPr>
            <a:r>
              <a:rPr lang="en-US" sz="1200" dirty="0">
                <a:solidFill>
                  <a:srgbClr val="3B4E4E"/>
                </a:solidFill>
                <a:latin typeface="Overpass" pitchFamily="34" charset="0"/>
                <a:ea typeface="Overpass" pitchFamily="34" charset="-122"/>
                <a:cs typeface="Overpass" pitchFamily="34" charset="-120"/>
              </a:rPr>
              <a:t>The double oracle for extensive games</a:t>
            </a:r>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1612344" y="574477"/>
            <a:ext cx="5725001" cy="652462"/>
          </a:xfrm>
          <a:prstGeom prst="rect">
            <a:avLst/>
          </a:prstGeom>
          <a:noFill/>
          <a:ln/>
        </p:spPr>
        <p:txBody>
          <a:bodyPr wrap="none" rtlCol="0" anchor="t"/>
          <a:lstStyle/>
          <a:p>
            <a:pPr marL="0" indent="0">
              <a:lnSpc>
                <a:spcPts val="5138"/>
              </a:lnSpc>
              <a:buNone/>
            </a:pPr>
            <a:r>
              <a:rPr lang="en-US" sz="4110" b="1" dirty="0">
                <a:solidFill>
                  <a:srgbClr val="233939"/>
                </a:solidFill>
                <a:latin typeface="Syne" pitchFamily="34" charset="0"/>
                <a:ea typeface="Syne" pitchFamily="34" charset="-122"/>
                <a:cs typeface="Syne" pitchFamily="34" charset="-120"/>
              </a:rPr>
              <a:t>Game environment:</a:t>
            </a:r>
            <a:endParaRPr lang="en-US" sz="4110" dirty="0"/>
          </a:p>
        </p:txBody>
      </p:sp>
      <p:pic>
        <p:nvPicPr>
          <p:cNvPr id="5" name="Image 0" descr="preencoded.png"/>
          <p:cNvPicPr>
            <a:picLocks noChangeAspect="1"/>
          </p:cNvPicPr>
          <p:nvPr/>
        </p:nvPicPr>
        <p:blipFill>
          <a:blip r:embed="rId3"/>
          <a:stretch>
            <a:fillRect/>
          </a:stretch>
        </p:blipFill>
        <p:spPr>
          <a:xfrm>
            <a:off x="1612344" y="1644491"/>
            <a:ext cx="8058388" cy="5441752"/>
          </a:xfrm>
          <a:prstGeom prst="rect">
            <a:avLst/>
          </a:prstGeom>
        </p:spPr>
      </p:pic>
      <p:sp>
        <p:nvSpPr>
          <p:cNvPr id="6" name="Text 3"/>
          <p:cNvSpPr/>
          <p:nvPr/>
        </p:nvSpPr>
        <p:spPr>
          <a:xfrm>
            <a:off x="1612344" y="7321034"/>
            <a:ext cx="11405711" cy="334089"/>
          </a:xfrm>
          <a:prstGeom prst="rect">
            <a:avLst/>
          </a:prstGeom>
          <a:noFill/>
          <a:ln/>
        </p:spPr>
        <p:txBody>
          <a:bodyPr wrap="none" rtlCol="0" anchor="t"/>
          <a:lstStyle/>
          <a:p>
            <a:pPr marL="0" indent="0">
              <a:lnSpc>
                <a:spcPts val="2631"/>
              </a:lnSpc>
              <a:buNone/>
            </a:pPr>
            <a:endParaRPr lang="en-US" sz="1644"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11251406"/>
          </a:xfrm>
          <a:prstGeom prst="rect">
            <a:avLst/>
          </a:prstGeom>
          <a:solidFill>
            <a:srgbClr val="FFFDE6"/>
          </a:solidFill>
          <a:ln/>
        </p:spPr>
        <p:txBody>
          <a:bodyPr/>
          <a:lstStyle/>
          <a:p>
            <a:endParaRPr lang="en-US"/>
          </a:p>
        </p:txBody>
      </p:sp>
      <p:sp>
        <p:nvSpPr>
          <p:cNvPr id="4" name="Text 2"/>
          <p:cNvSpPr/>
          <p:nvPr/>
        </p:nvSpPr>
        <p:spPr>
          <a:xfrm>
            <a:off x="2594967" y="475178"/>
            <a:ext cx="4320540" cy="540068"/>
          </a:xfrm>
          <a:prstGeom prst="rect">
            <a:avLst/>
          </a:prstGeom>
          <a:noFill/>
          <a:ln/>
        </p:spPr>
        <p:txBody>
          <a:bodyPr wrap="none" rtlCol="0" anchor="t"/>
          <a:lstStyle/>
          <a:p>
            <a:pPr marL="0" indent="0">
              <a:lnSpc>
                <a:spcPts val="4253"/>
              </a:lnSpc>
              <a:buNone/>
            </a:pPr>
            <a:r>
              <a:rPr lang="en-US" sz="3402" b="1" dirty="0">
                <a:solidFill>
                  <a:srgbClr val="233939"/>
                </a:solidFill>
                <a:latin typeface="Syne" pitchFamily="34" charset="0"/>
                <a:ea typeface="Syne" pitchFamily="34" charset="-122"/>
                <a:cs typeface="Syne" pitchFamily="34" charset="-120"/>
              </a:rPr>
              <a:t>Algorithm:</a:t>
            </a:r>
            <a:endParaRPr lang="en-US" sz="3402" dirty="0"/>
          </a:p>
        </p:txBody>
      </p:sp>
      <p:pic>
        <p:nvPicPr>
          <p:cNvPr id="5" name="Image 0" descr="preencoded.png"/>
          <p:cNvPicPr>
            <a:picLocks noChangeAspect="1"/>
          </p:cNvPicPr>
          <p:nvPr/>
        </p:nvPicPr>
        <p:blipFill>
          <a:blip r:embed="rId3"/>
          <a:stretch>
            <a:fillRect/>
          </a:stretch>
        </p:blipFill>
        <p:spPr>
          <a:xfrm>
            <a:off x="2594967" y="1360884"/>
            <a:ext cx="9760584" cy="5763386"/>
          </a:xfrm>
          <a:prstGeom prst="rect">
            <a:avLst/>
          </a:prstGeom>
        </p:spPr>
      </p:pic>
      <p:sp>
        <p:nvSpPr>
          <p:cNvPr id="7" name="Text 3"/>
          <p:cNvSpPr/>
          <p:nvPr/>
        </p:nvSpPr>
        <p:spPr>
          <a:xfrm>
            <a:off x="2594967" y="10499646"/>
            <a:ext cx="9440347" cy="276582"/>
          </a:xfrm>
          <a:prstGeom prst="rect">
            <a:avLst/>
          </a:prstGeom>
          <a:noFill/>
          <a:ln/>
        </p:spPr>
        <p:txBody>
          <a:bodyPr wrap="none" rtlCol="0" anchor="t"/>
          <a:lstStyle/>
          <a:p>
            <a:pPr marL="0" indent="0">
              <a:lnSpc>
                <a:spcPts val="2177"/>
              </a:lnSpc>
              <a:buNone/>
            </a:pPr>
            <a:endParaRPr lang="en-US" sz="136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444508"/>
          </a:xfrm>
          <a:prstGeom prst="rect">
            <a:avLst/>
          </a:prstGeom>
          <a:solidFill>
            <a:srgbClr val="FFFDE6"/>
          </a:solidFill>
          <a:ln/>
        </p:spPr>
        <p:txBody>
          <a:bodyPr/>
          <a:lstStyle/>
          <a:p>
            <a:endParaRPr lang="en-US"/>
          </a:p>
        </p:txBody>
      </p:sp>
      <p:sp>
        <p:nvSpPr>
          <p:cNvPr id="4" name="Text 2"/>
          <p:cNvSpPr/>
          <p:nvPr/>
        </p:nvSpPr>
        <p:spPr>
          <a:xfrm>
            <a:off x="1916668" y="543520"/>
            <a:ext cx="4941332" cy="617577"/>
          </a:xfrm>
          <a:prstGeom prst="rect">
            <a:avLst/>
          </a:prstGeom>
          <a:noFill/>
          <a:ln/>
        </p:spPr>
        <p:txBody>
          <a:bodyPr wrap="none" rtlCol="0" anchor="t"/>
          <a:lstStyle/>
          <a:p>
            <a:pPr marL="0" indent="0">
              <a:lnSpc>
                <a:spcPts val="4864"/>
              </a:lnSpc>
              <a:buNone/>
            </a:pPr>
            <a:r>
              <a:rPr lang="en-US" sz="3891" b="1" dirty="0">
                <a:solidFill>
                  <a:srgbClr val="233939"/>
                </a:solidFill>
                <a:latin typeface="Syne" pitchFamily="34" charset="0"/>
                <a:ea typeface="Syne" pitchFamily="34" charset="-122"/>
                <a:cs typeface="Syne" pitchFamily="34" charset="-120"/>
              </a:rPr>
              <a:t>Result:</a:t>
            </a:r>
            <a:endParaRPr lang="en-US" sz="3891" dirty="0"/>
          </a:p>
        </p:txBody>
      </p:sp>
      <p:pic>
        <p:nvPicPr>
          <p:cNvPr id="5" name="Image 0" descr="preencoded.png"/>
          <p:cNvPicPr>
            <a:picLocks noChangeAspect="1"/>
          </p:cNvPicPr>
          <p:nvPr/>
        </p:nvPicPr>
        <p:blipFill>
          <a:blip r:embed="rId3"/>
          <a:stretch>
            <a:fillRect/>
          </a:stretch>
        </p:blipFill>
        <p:spPr>
          <a:xfrm>
            <a:off x="1916668" y="1556385"/>
            <a:ext cx="10722769" cy="5806083"/>
          </a:xfrm>
          <a:prstGeom prst="rect">
            <a:avLst/>
          </a:prstGeom>
        </p:spPr>
      </p:pic>
      <p:sp>
        <p:nvSpPr>
          <p:cNvPr id="6" name="Text 3"/>
          <p:cNvSpPr/>
          <p:nvPr/>
        </p:nvSpPr>
        <p:spPr>
          <a:xfrm>
            <a:off x="1916668" y="7584757"/>
            <a:ext cx="10796945" cy="316230"/>
          </a:xfrm>
          <a:prstGeom prst="rect">
            <a:avLst/>
          </a:prstGeom>
          <a:noFill/>
          <a:ln/>
        </p:spPr>
        <p:txBody>
          <a:bodyPr wrap="none" rtlCol="0" anchor="t"/>
          <a:lstStyle/>
          <a:p>
            <a:pPr marL="0" indent="0">
              <a:lnSpc>
                <a:spcPts val="2490"/>
              </a:lnSpc>
              <a:buNone/>
            </a:pPr>
            <a:endParaRPr lang="en-US" sz="1556"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35198" y="1219557"/>
            <a:ext cx="6504503" cy="567095"/>
          </a:xfrm>
          <a:prstGeom prst="rect">
            <a:avLst/>
          </a:prstGeom>
          <a:noFill/>
          <a:ln/>
        </p:spPr>
        <p:txBody>
          <a:bodyPr wrap="none" rtlCol="0" anchor="t"/>
          <a:lstStyle/>
          <a:p>
            <a:pPr marL="0" indent="0">
              <a:lnSpc>
                <a:spcPts val="4466"/>
              </a:lnSpc>
              <a:buNone/>
            </a:pPr>
            <a:r>
              <a:rPr lang="en-US" sz="3573" b="1" dirty="0">
                <a:solidFill>
                  <a:srgbClr val="233939"/>
                </a:solidFill>
                <a:latin typeface="Syne" pitchFamily="34" charset="0"/>
                <a:ea typeface="Syne" pitchFamily="34" charset="-122"/>
                <a:cs typeface="Syne" pitchFamily="34" charset="-120"/>
              </a:rPr>
              <a:t>Red-teaming Game (RTG)</a:t>
            </a:r>
            <a:endParaRPr lang="en-US" sz="3573" dirty="0"/>
          </a:p>
        </p:txBody>
      </p:sp>
      <p:sp>
        <p:nvSpPr>
          <p:cNvPr id="6" name="Shape 3"/>
          <p:cNvSpPr/>
          <p:nvPr/>
        </p:nvSpPr>
        <p:spPr>
          <a:xfrm>
            <a:off x="889278" y="2058829"/>
            <a:ext cx="36195" cy="4951095"/>
          </a:xfrm>
          <a:prstGeom prst="roundRect">
            <a:avLst>
              <a:gd name="adj" fmla="val 225666"/>
            </a:avLst>
          </a:prstGeom>
          <a:solidFill>
            <a:srgbClr val="C3D4CC"/>
          </a:solidFill>
          <a:ln/>
        </p:spPr>
        <p:txBody>
          <a:bodyPr/>
          <a:lstStyle/>
          <a:p>
            <a:endParaRPr lang="en-US"/>
          </a:p>
        </p:txBody>
      </p:sp>
      <p:sp>
        <p:nvSpPr>
          <p:cNvPr id="7" name="Shape 4"/>
          <p:cNvSpPr/>
          <p:nvPr/>
        </p:nvSpPr>
        <p:spPr>
          <a:xfrm>
            <a:off x="1111568" y="2449116"/>
            <a:ext cx="635198" cy="36195"/>
          </a:xfrm>
          <a:prstGeom prst="roundRect">
            <a:avLst>
              <a:gd name="adj" fmla="val 225666"/>
            </a:avLst>
          </a:prstGeom>
          <a:solidFill>
            <a:srgbClr val="C3D4CC"/>
          </a:solidFill>
          <a:ln/>
        </p:spPr>
        <p:txBody>
          <a:bodyPr/>
          <a:lstStyle/>
          <a:p>
            <a:endParaRPr lang="en-US"/>
          </a:p>
        </p:txBody>
      </p:sp>
      <p:sp>
        <p:nvSpPr>
          <p:cNvPr id="8" name="Shape 5"/>
          <p:cNvSpPr/>
          <p:nvPr/>
        </p:nvSpPr>
        <p:spPr>
          <a:xfrm>
            <a:off x="703183" y="2263021"/>
            <a:ext cx="408384" cy="408384"/>
          </a:xfrm>
          <a:prstGeom prst="roundRect">
            <a:avLst>
              <a:gd name="adj" fmla="val 20001"/>
            </a:avLst>
          </a:prstGeom>
          <a:solidFill>
            <a:srgbClr val="DDEEE6"/>
          </a:solidFill>
          <a:ln w="7620">
            <a:solidFill>
              <a:srgbClr val="C3D4CC"/>
            </a:solidFill>
            <a:prstDash val="solid"/>
          </a:ln>
        </p:spPr>
        <p:txBody>
          <a:bodyPr/>
          <a:lstStyle/>
          <a:p>
            <a:endParaRPr lang="en-US"/>
          </a:p>
        </p:txBody>
      </p:sp>
      <p:sp>
        <p:nvSpPr>
          <p:cNvPr id="9" name="Text 6"/>
          <p:cNvSpPr/>
          <p:nvPr/>
        </p:nvSpPr>
        <p:spPr>
          <a:xfrm>
            <a:off x="854273" y="2331006"/>
            <a:ext cx="106204" cy="272296"/>
          </a:xfrm>
          <a:prstGeom prst="rect">
            <a:avLst/>
          </a:prstGeom>
          <a:noFill/>
          <a:ln/>
        </p:spPr>
        <p:txBody>
          <a:bodyPr wrap="none" rtlCol="0" anchor="t"/>
          <a:lstStyle/>
          <a:p>
            <a:pPr marL="0" indent="0" algn="ctr">
              <a:lnSpc>
                <a:spcPts val="2144"/>
              </a:lnSpc>
              <a:buNone/>
            </a:pPr>
            <a:r>
              <a:rPr lang="en-US" sz="2144" b="1" dirty="0">
                <a:solidFill>
                  <a:srgbClr val="3B4E4E"/>
                </a:solidFill>
                <a:latin typeface="Syne" pitchFamily="34" charset="0"/>
                <a:ea typeface="Syne" pitchFamily="34" charset="-122"/>
                <a:cs typeface="Syne" pitchFamily="34" charset="-120"/>
              </a:rPr>
              <a:t>1</a:t>
            </a:r>
            <a:endParaRPr lang="en-US" sz="2144" dirty="0"/>
          </a:p>
        </p:txBody>
      </p:sp>
      <p:sp>
        <p:nvSpPr>
          <p:cNvPr id="10" name="Text 7"/>
          <p:cNvSpPr/>
          <p:nvPr/>
        </p:nvSpPr>
        <p:spPr>
          <a:xfrm>
            <a:off x="1905595" y="2240280"/>
            <a:ext cx="3027759" cy="283607"/>
          </a:xfrm>
          <a:prstGeom prst="rect">
            <a:avLst/>
          </a:prstGeom>
          <a:noFill/>
          <a:ln/>
        </p:spPr>
        <p:txBody>
          <a:bodyPr wrap="none" rtlCol="0" anchor="t"/>
          <a:lstStyle/>
          <a:p>
            <a:pPr marL="0" indent="0" algn="l">
              <a:lnSpc>
                <a:spcPts val="2233"/>
              </a:lnSpc>
              <a:buNone/>
            </a:pPr>
            <a:r>
              <a:rPr lang="en-US" sz="1787" b="1" dirty="0">
                <a:solidFill>
                  <a:srgbClr val="3B4E4E"/>
                </a:solidFill>
                <a:latin typeface="Syne" pitchFamily="34" charset="0"/>
                <a:ea typeface="Syne" pitchFamily="34" charset="-122"/>
                <a:cs typeface="Syne" pitchFamily="34" charset="-120"/>
              </a:rPr>
              <a:t>Framework Introduction</a:t>
            </a:r>
            <a:endParaRPr lang="en-US" sz="1787" dirty="0"/>
          </a:p>
        </p:txBody>
      </p:sp>
      <p:sp>
        <p:nvSpPr>
          <p:cNvPr id="11" name="Text 8"/>
          <p:cNvSpPr/>
          <p:nvPr/>
        </p:nvSpPr>
        <p:spPr>
          <a:xfrm>
            <a:off x="1905595" y="2632710"/>
            <a:ext cx="6603206" cy="870823"/>
          </a:xfrm>
          <a:prstGeom prst="rect">
            <a:avLst/>
          </a:prstGeom>
          <a:noFill/>
          <a:ln/>
        </p:spPr>
        <p:txBody>
          <a:bodyPr wrap="square" rtlCol="0" anchor="t"/>
          <a:lstStyle/>
          <a:p>
            <a:pPr marL="0" indent="0" algn="l">
              <a:lnSpc>
                <a:spcPts val="2287"/>
              </a:lnSpc>
              <a:buNone/>
            </a:pPr>
            <a:r>
              <a:rPr lang="en-US" sz="1429" dirty="0">
                <a:solidFill>
                  <a:srgbClr val="3B4E4E"/>
                </a:solidFill>
                <a:latin typeface="Overpass" pitchFamily="34" charset="0"/>
                <a:ea typeface="Overpass" pitchFamily="34" charset="-122"/>
                <a:cs typeface="Overpass" pitchFamily="34" charset="-120"/>
              </a:rPr>
              <a:t>RTG is a novel game-theoretic framework designed to enhance the security and robustness of large language models (LLMs) by automating the red teaming process.</a:t>
            </a:r>
            <a:endParaRPr lang="en-US" sz="1429" dirty="0"/>
          </a:p>
        </p:txBody>
      </p:sp>
      <p:sp>
        <p:nvSpPr>
          <p:cNvPr id="12" name="Shape 9"/>
          <p:cNvSpPr/>
          <p:nvPr/>
        </p:nvSpPr>
        <p:spPr>
          <a:xfrm>
            <a:off x="1111568" y="4256723"/>
            <a:ext cx="635198" cy="36195"/>
          </a:xfrm>
          <a:prstGeom prst="roundRect">
            <a:avLst>
              <a:gd name="adj" fmla="val 225666"/>
            </a:avLst>
          </a:prstGeom>
          <a:solidFill>
            <a:srgbClr val="C3D4CC"/>
          </a:solidFill>
          <a:ln/>
        </p:spPr>
        <p:txBody>
          <a:bodyPr/>
          <a:lstStyle/>
          <a:p>
            <a:endParaRPr lang="en-US"/>
          </a:p>
        </p:txBody>
      </p:sp>
      <p:sp>
        <p:nvSpPr>
          <p:cNvPr id="13" name="Shape 10"/>
          <p:cNvSpPr/>
          <p:nvPr/>
        </p:nvSpPr>
        <p:spPr>
          <a:xfrm>
            <a:off x="703183" y="4070628"/>
            <a:ext cx="408384" cy="408384"/>
          </a:xfrm>
          <a:prstGeom prst="roundRect">
            <a:avLst>
              <a:gd name="adj" fmla="val 20001"/>
            </a:avLst>
          </a:prstGeom>
          <a:solidFill>
            <a:srgbClr val="DDEEE6"/>
          </a:solidFill>
          <a:ln w="7620">
            <a:solidFill>
              <a:srgbClr val="C3D4CC"/>
            </a:solidFill>
            <a:prstDash val="solid"/>
          </a:ln>
        </p:spPr>
        <p:txBody>
          <a:bodyPr/>
          <a:lstStyle/>
          <a:p>
            <a:endParaRPr lang="en-US"/>
          </a:p>
        </p:txBody>
      </p:sp>
      <p:sp>
        <p:nvSpPr>
          <p:cNvPr id="14" name="Text 11"/>
          <p:cNvSpPr/>
          <p:nvPr/>
        </p:nvSpPr>
        <p:spPr>
          <a:xfrm>
            <a:off x="822365" y="4138613"/>
            <a:ext cx="169902" cy="272296"/>
          </a:xfrm>
          <a:prstGeom prst="rect">
            <a:avLst/>
          </a:prstGeom>
          <a:noFill/>
          <a:ln/>
        </p:spPr>
        <p:txBody>
          <a:bodyPr wrap="none" rtlCol="0" anchor="t"/>
          <a:lstStyle/>
          <a:p>
            <a:pPr marL="0" indent="0" algn="ctr">
              <a:lnSpc>
                <a:spcPts val="2144"/>
              </a:lnSpc>
              <a:buNone/>
            </a:pPr>
            <a:r>
              <a:rPr lang="en-US" sz="2144" b="1" dirty="0">
                <a:solidFill>
                  <a:srgbClr val="3B4E4E"/>
                </a:solidFill>
                <a:latin typeface="Syne" pitchFamily="34" charset="0"/>
                <a:ea typeface="Syne" pitchFamily="34" charset="-122"/>
                <a:cs typeface="Syne" pitchFamily="34" charset="-120"/>
              </a:rPr>
              <a:t>2</a:t>
            </a:r>
            <a:endParaRPr lang="en-US" sz="2144" dirty="0"/>
          </a:p>
        </p:txBody>
      </p:sp>
      <p:sp>
        <p:nvSpPr>
          <p:cNvPr id="15" name="Text 12"/>
          <p:cNvSpPr/>
          <p:nvPr/>
        </p:nvSpPr>
        <p:spPr>
          <a:xfrm>
            <a:off x="1905595" y="4047887"/>
            <a:ext cx="2596396" cy="283607"/>
          </a:xfrm>
          <a:prstGeom prst="rect">
            <a:avLst/>
          </a:prstGeom>
          <a:noFill/>
          <a:ln/>
        </p:spPr>
        <p:txBody>
          <a:bodyPr wrap="none" rtlCol="0" anchor="t"/>
          <a:lstStyle/>
          <a:p>
            <a:pPr marL="0" indent="0" algn="l">
              <a:lnSpc>
                <a:spcPts val="2233"/>
              </a:lnSpc>
              <a:buNone/>
            </a:pPr>
            <a:r>
              <a:rPr lang="en-US" sz="1787" b="1" dirty="0">
                <a:solidFill>
                  <a:srgbClr val="3B4E4E"/>
                </a:solidFill>
                <a:latin typeface="Syne" pitchFamily="34" charset="0"/>
                <a:ea typeface="Syne" pitchFamily="34" charset="-122"/>
                <a:cs typeface="Syne" pitchFamily="34" charset="-120"/>
              </a:rPr>
              <a:t>Bi-level Optimization</a:t>
            </a:r>
            <a:endParaRPr lang="en-US" sz="1787" dirty="0"/>
          </a:p>
        </p:txBody>
      </p:sp>
      <p:sp>
        <p:nvSpPr>
          <p:cNvPr id="16" name="Text 13"/>
          <p:cNvSpPr/>
          <p:nvPr/>
        </p:nvSpPr>
        <p:spPr>
          <a:xfrm>
            <a:off x="1905595" y="4440317"/>
            <a:ext cx="6603206" cy="870823"/>
          </a:xfrm>
          <a:prstGeom prst="rect">
            <a:avLst/>
          </a:prstGeom>
          <a:noFill/>
          <a:ln/>
        </p:spPr>
        <p:txBody>
          <a:bodyPr wrap="square" rtlCol="0" anchor="t"/>
          <a:lstStyle/>
          <a:p>
            <a:pPr marL="0" indent="0" algn="l">
              <a:lnSpc>
                <a:spcPts val="2287"/>
              </a:lnSpc>
              <a:buNone/>
            </a:pPr>
            <a:r>
              <a:rPr lang="en-US" sz="1429" dirty="0">
                <a:solidFill>
                  <a:srgbClr val="3B4E4E"/>
                </a:solidFill>
                <a:latin typeface="Overpass" pitchFamily="34" charset="0"/>
                <a:ea typeface="Overpass" pitchFamily="34" charset="-122"/>
                <a:cs typeface="Overpass" pitchFamily="34" charset="-120"/>
              </a:rPr>
              <a:t>RTG models interactions between adversarial red team language models (RLMs) and defensive blue team language models (BLMs) as a bi-level optimization problem.</a:t>
            </a:r>
            <a:endParaRPr lang="en-US" sz="1429" dirty="0"/>
          </a:p>
        </p:txBody>
      </p:sp>
      <p:sp>
        <p:nvSpPr>
          <p:cNvPr id="17" name="Shape 14"/>
          <p:cNvSpPr/>
          <p:nvPr/>
        </p:nvSpPr>
        <p:spPr>
          <a:xfrm>
            <a:off x="1111568" y="6064329"/>
            <a:ext cx="635198" cy="36195"/>
          </a:xfrm>
          <a:prstGeom prst="roundRect">
            <a:avLst>
              <a:gd name="adj" fmla="val 225666"/>
            </a:avLst>
          </a:prstGeom>
          <a:solidFill>
            <a:srgbClr val="C3D4CC"/>
          </a:solidFill>
          <a:ln/>
        </p:spPr>
        <p:txBody>
          <a:bodyPr/>
          <a:lstStyle/>
          <a:p>
            <a:endParaRPr lang="en-US"/>
          </a:p>
        </p:txBody>
      </p:sp>
      <p:sp>
        <p:nvSpPr>
          <p:cNvPr id="18" name="Shape 15"/>
          <p:cNvSpPr/>
          <p:nvPr/>
        </p:nvSpPr>
        <p:spPr>
          <a:xfrm>
            <a:off x="703183" y="5878235"/>
            <a:ext cx="408384" cy="408384"/>
          </a:xfrm>
          <a:prstGeom prst="roundRect">
            <a:avLst>
              <a:gd name="adj" fmla="val 20001"/>
            </a:avLst>
          </a:prstGeom>
          <a:solidFill>
            <a:srgbClr val="DDEEE6"/>
          </a:solidFill>
          <a:ln w="7620">
            <a:solidFill>
              <a:srgbClr val="C3D4CC"/>
            </a:solidFill>
            <a:prstDash val="solid"/>
          </a:ln>
        </p:spPr>
        <p:txBody>
          <a:bodyPr/>
          <a:lstStyle/>
          <a:p>
            <a:endParaRPr lang="en-US"/>
          </a:p>
        </p:txBody>
      </p:sp>
      <p:sp>
        <p:nvSpPr>
          <p:cNvPr id="19" name="Text 16"/>
          <p:cNvSpPr/>
          <p:nvPr/>
        </p:nvSpPr>
        <p:spPr>
          <a:xfrm>
            <a:off x="820103" y="5946219"/>
            <a:ext cx="174546" cy="272296"/>
          </a:xfrm>
          <a:prstGeom prst="rect">
            <a:avLst/>
          </a:prstGeom>
          <a:noFill/>
          <a:ln/>
        </p:spPr>
        <p:txBody>
          <a:bodyPr wrap="none" rtlCol="0" anchor="t"/>
          <a:lstStyle/>
          <a:p>
            <a:pPr marL="0" indent="0" algn="ctr">
              <a:lnSpc>
                <a:spcPts val="2144"/>
              </a:lnSpc>
              <a:buNone/>
            </a:pPr>
            <a:r>
              <a:rPr lang="en-US" sz="2144" b="1" dirty="0">
                <a:solidFill>
                  <a:srgbClr val="3B4E4E"/>
                </a:solidFill>
                <a:latin typeface="Syne" pitchFamily="34" charset="0"/>
                <a:ea typeface="Syne" pitchFamily="34" charset="-122"/>
                <a:cs typeface="Syne" pitchFamily="34" charset="-120"/>
              </a:rPr>
              <a:t>3</a:t>
            </a:r>
            <a:endParaRPr lang="en-US" sz="2144" dirty="0"/>
          </a:p>
        </p:txBody>
      </p:sp>
      <p:sp>
        <p:nvSpPr>
          <p:cNvPr id="20" name="Text 17"/>
          <p:cNvSpPr/>
          <p:nvPr/>
        </p:nvSpPr>
        <p:spPr>
          <a:xfrm>
            <a:off x="1905595" y="5855494"/>
            <a:ext cx="2782610" cy="283607"/>
          </a:xfrm>
          <a:prstGeom prst="rect">
            <a:avLst/>
          </a:prstGeom>
          <a:noFill/>
          <a:ln/>
        </p:spPr>
        <p:txBody>
          <a:bodyPr wrap="none" rtlCol="0" anchor="t"/>
          <a:lstStyle/>
          <a:p>
            <a:pPr marL="0" indent="0" algn="l">
              <a:lnSpc>
                <a:spcPts val="2233"/>
              </a:lnSpc>
              <a:buNone/>
            </a:pPr>
            <a:r>
              <a:rPr lang="en-US" sz="1787" b="1" dirty="0">
                <a:solidFill>
                  <a:srgbClr val="3B4E4E"/>
                </a:solidFill>
                <a:latin typeface="Syne" pitchFamily="34" charset="0"/>
                <a:ea typeface="Syne" pitchFamily="34" charset="-122"/>
                <a:cs typeface="Syne" pitchFamily="34" charset="-120"/>
              </a:rPr>
              <a:t>GRTS Implementation</a:t>
            </a:r>
            <a:endParaRPr lang="en-US" sz="1787" dirty="0"/>
          </a:p>
        </p:txBody>
      </p:sp>
      <p:sp>
        <p:nvSpPr>
          <p:cNvPr id="21" name="Text 18"/>
          <p:cNvSpPr/>
          <p:nvPr/>
        </p:nvSpPr>
        <p:spPr>
          <a:xfrm>
            <a:off x="1905595" y="6247924"/>
            <a:ext cx="6603206" cy="580549"/>
          </a:xfrm>
          <a:prstGeom prst="rect">
            <a:avLst/>
          </a:prstGeom>
          <a:noFill/>
          <a:ln/>
        </p:spPr>
        <p:txBody>
          <a:bodyPr wrap="square" rtlCol="0" anchor="t"/>
          <a:lstStyle/>
          <a:p>
            <a:pPr marL="0" indent="0" algn="l">
              <a:lnSpc>
                <a:spcPts val="2287"/>
              </a:lnSpc>
              <a:buNone/>
            </a:pPr>
            <a:r>
              <a:rPr lang="en-US" sz="1429" dirty="0">
                <a:solidFill>
                  <a:srgbClr val="3B4E4E"/>
                </a:solidFill>
                <a:latin typeface="Overpass" pitchFamily="34" charset="0"/>
                <a:ea typeface="Overpass" pitchFamily="34" charset="-122"/>
                <a:cs typeface="Overpass" pitchFamily="34" charset="-120"/>
              </a:rPr>
              <a:t>Utilizes the Gamified Red Teaming Solver (GRTS) based on Policy Space Response Oracles (PSRO) to iteratively approximate Nash equilibria.</a:t>
            </a:r>
            <a:endParaRPr lang="en-US" sz="1429"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091238" y="899636"/>
            <a:ext cx="6529983" cy="540068"/>
          </a:xfrm>
          <a:prstGeom prst="rect">
            <a:avLst/>
          </a:prstGeom>
          <a:noFill/>
          <a:ln/>
        </p:spPr>
        <p:txBody>
          <a:bodyPr wrap="none" rtlCol="0" anchor="t"/>
          <a:lstStyle/>
          <a:p>
            <a:pPr marL="0" indent="0">
              <a:lnSpc>
                <a:spcPts val="4253"/>
              </a:lnSpc>
              <a:buNone/>
            </a:pPr>
            <a:r>
              <a:rPr lang="en-US" sz="3402" b="1" dirty="0">
                <a:solidFill>
                  <a:srgbClr val="233939"/>
                </a:solidFill>
                <a:latin typeface="Syne" pitchFamily="34" charset="0"/>
                <a:ea typeface="Syne" pitchFamily="34" charset="-122"/>
                <a:cs typeface="Syne" pitchFamily="34" charset="-120"/>
              </a:rPr>
              <a:t>RTG Outcomes and Impact</a:t>
            </a:r>
            <a:endParaRPr lang="en-US" sz="3402" dirty="0"/>
          </a:p>
        </p:txBody>
      </p:sp>
      <p:pic>
        <p:nvPicPr>
          <p:cNvPr id="6" name="Image 1" descr="preencoded.png"/>
          <p:cNvPicPr>
            <a:picLocks noChangeAspect="1"/>
          </p:cNvPicPr>
          <p:nvPr/>
        </p:nvPicPr>
        <p:blipFill>
          <a:blip r:embed="rId4"/>
          <a:stretch>
            <a:fillRect/>
          </a:stretch>
        </p:blipFill>
        <p:spPr>
          <a:xfrm>
            <a:off x="6091238" y="1698903"/>
            <a:ext cx="431959" cy="431959"/>
          </a:xfrm>
          <a:prstGeom prst="rect">
            <a:avLst/>
          </a:prstGeom>
        </p:spPr>
      </p:pic>
      <p:sp>
        <p:nvSpPr>
          <p:cNvPr id="7" name="Text 3"/>
          <p:cNvSpPr/>
          <p:nvPr/>
        </p:nvSpPr>
        <p:spPr>
          <a:xfrm>
            <a:off x="6091238" y="2303621"/>
            <a:ext cx="2251234" cy="269915"/>
          </a:xfrm>
          <a:prstGeom prst="rect">
            <a:avLst/>
          </a:prstGeom>
          <a:noFill/>
          <a:ln/>
        </p:spPr>
        <p:txBody>
          <a:bodyPr wrap="none" rtlCol="0" anchor="t"/>
          <a:lstStyle/>
          <a:p>
            <a:pPr marL="0" indent="0" algn="l">
              <a:lnSpc>
                <a:spcPts val="2126"/>
              </a:lnSpc>
              <a:buNone/>
            </a:pPr>
            <a:r>
              <a:rPr lang="en-US" sz="1701" b="1" dirty="0">
                <a:solidFill>
                  <a:srgbClr val="3B4E4E"/>
                </a:solidFill>
                <a:latin typeface="Syne" pitchFamily="34" charset="0"/>
                <a:ea typeface="Syne" pitchFamily="34" charset="-122"/>
                <a:cs typeface="Syne" pitchFamily="34" charset="-120"/>
              </a:rPr>
              <a:t>Enhanced Security</a:t>
            </a:r>
            <a:endParaRPr lang="en-US" sz="1701" dirty="0"/>
          </a:p>
        </p:txBody>
      </p:sp>
      <p:sp>
        <p:nvSpPr>
          <p:cNvPr id="8" name="Text 4"/>
          <p:cNvSpPr/>
          <p:nvPr/>
        </p:nvSpPr>
        <p:spPr>
          <a:xfrm>
            <a:off x="6091238" y="2677120"/>
            <a:ext cx="7934325" cy="553164"/>
          </a:xfrm>
          <a:prstGeom prst="rect">
            <a:avLst/>
          </a:prstGeom>
          <a:noFill/>
          <a:ln/>
        </p:spPr>
        <p:txBody>
          <a:bodyPr wrap="square" rtlCol="0" anchor="t"/>
          <a:lstStyle/>
          <a:p>
            <a:pPr marL="0" indent="0" algn="l">
              <a:lnSpc>
                <a:spcPts val="2177"/>
              </a:lnSpc>
              <a:buNone/>
            </a:pPr>
            <a:r>
              <a:rPr lang="en-US" sz="1361" dirty="0">
                <a:solidFill>
                  <a:srgbClr val="3B4E4E"/>
                </a:solidFill>
                <a:latin typeface="Overpass" pitchFamily="34" charset="0"/>
                <a:ea typeface="Overpass" pitchFamily="34" charset="-122"/>
                <a:cs typeface="Overpass" pitchFamily="34" charset="-120"/>
              </a:rPr>
              <a:t>RTG effectively identifies diverse attack strategies and improves the security and alignment of LLMs, outperforming existing manual and heuristic approaches.</a:t>
            </a:r>
            <a:endParaRPr lang="en-US" sz="1361" dirty="0"/>
          </a:p>
        </p:txBody>
      </p:sp>
      <p:pic>
        <p:nvPicPr>
          <p:cNvPr id="9" name="Image 2" descr="preencoded.png"/>
          <p:cNvPicPr>
            <a:picLocks noChangeAspect="1"/>
          </p:cNvPicPr>
          <p:nvPr/>
        </p:nvPicPr>
        <p:blipFill>
          <a:blip r:embed="rId5"/>
          <a:stretch>
            <a:fillRect/>
          </a:stretch>
        </p:blipFill>
        <p:spPr>
          <a:xfrm>
            <a:off x="6091238" y="3748683"/>
            <a:ext cx="431959" cy="431959"/>
          </a:xfrm>
          <a:prstGeom prst="rect">
            <a:avLst/>
          </a:prstGeom>
        </p:spPr>
      </p:pic>
      <p:sp>
        <p:nvSpPr>
          <p:cNvPr id="10" name="Text 5"/>
          <p:cNvSpPr/>
          <p:nvPr/>
        </p:nvSpPr>
        <p:spPr>
          <a:xfrm>
            <a:off x="6091238" y="4353401"/>
            <a:ext cx="2519243" cy="269915"/>
          </a:xfrm>
          <a:prstGeom prst="rect">
            <a:avLst/>
          </a:prstGeom>
          <a:noFill/>
          <a:ln/>
        </p:spPr>
        <p:txBody>
          <a:bodyPr wrap="none" rtlCol="0" anchor="t"/>
          <a:lstStyle/>
          <a:p>
            <a:pPr marL="0" indent="0" algn="l">
              <a:lnSpc>
                <a:spcPts val="2126"/>
              </a:lnSpc>
              <a:buNone/>
            </a:pPr>
            <a:r>
              <a:rPr lang="en-US" sz="1701" b="1" dirty="0">
                <a:solidFill>
                  <a:srgbClr val="3B4E4E"/>
                </a:solidFill>
                <a:latin typeface="Syne" pitchFamily="34" charset="0"/>
                <a:ea typeface="Syne" pitchFamily="34" charset="-122"/>
                <a:cs typeface="Syne" pitchFamily="34" charset="-120"/>
              </a:rPr>
              <a:t>Performance Metrics</a:t>
            </a:r>
            <a:endParaRPr lang="en-US" sz="1701" dirty="0"/>
          </a:p>
        </p:txBody>
      </p:sp>
      <p:sp>
        <p:nvSpPr>
          <p:cNvPr id="11" name="Text 6"/>
          <p:cNvSpPr/>
          <p:nvPr/>
        </p:nvSpPr>
        <p:spPr>
          <a:xfrm>
            <a:off x="6091238" y="4726900"/>
            <a:ext cx="7934325" cy="553164"/>
          </a:xfrm>
          <a:prstGeom prst="rect">
            <a:avLst/>
          </a:prstGeom>
          <a:noFill/>
          <a:ln/>
        </p:spPr>
        <p:txBody>
          <a:bodyPr wrap="square" rtlCol="0" anchor="t"/>
          <a:lstStyle/>
          <a:p>
            <a:pPr marL="0" indent="0" algn="l">
              <a:lnSpc>
                <a:spcPts val="2177"/>
              </a:lnSpc>
              <a:buNone/>
            </a:pPr>
            <a:r>
              <a:rPr lang="en-US" sz="1361" dirty="0">
                <a:solidFill>
                  <a:srgbClr val="3B4E4E"/>
                </a:solidFill>
                <a:latin typeface="Overpass" pitchFamily="34" charset="0"/>
                <a:ea typeface="Overpass" pitchFamily="34" charset="-122"/>
                <a:cs typeface="Overpass" pitchFamily="34" charset="-120"/>
              </a:rPr>
              <a:t>Training outcomes show improvements in exploitability, attack success rates, and the trade-off between harmlessness and helpfulness in LLMs.</a:t>
            </a:r>
            <a:endParaRPr lang="en-US" sz="1361" dirty="0"/>
          </a:p>
        </p:txBody>
      </p:sp>
      <p:pic>
        <p:nvPicPr>
          <p:cNvPr id="12" name="Image 3" descr="preencoded.png"/>
          <p:cNvPicPr>
            <a:picLocks noChangeAspect="1"/>
          </p:cNvPicPr>
          <p:nvPr/>
        </p:nvPicPr>
        <p:blipFill>
          <a:blip r:embed="rId6"/>
          <a:stretch>
            <a:fillRect/>
          </a:stretch>
        </p:blipFill>
        <p:spPr>
          <a:xfrm>
            <a:off x="6091238" y="5798463"/>
            <a:ext cx="431959" cy="431959"/>
          </a:xfrm>
          <a:prstGeom prst="rect">
            <a:avLst/>
          </a:prstGeom>
        </p:spPr>
      </p:pic>
      <p:sp>
        <p:nvSpPr>
          <p:cNvPr id="13" name="Text 7"/>
          <p:cNvSpPr/>
          <p:nvPr/>
        </p:nvSpPr>
        <p:spPr>
          <a:xfrm>
            <a:off x="6091238" y="6403181"/>
            <a:ext cx="2524601" cy="269915"/>
          </a:xfrm>
          <a:prstGeom prst="rect">
            <a:avLst/>
          </a:prstGeom>
          <a:noFill/>
          <a:ln/>
        </p:spPr>
        <p:txBody>
          <a:bodyPr wrap="none" rtlCol="0" anchor="t"/>
          <a:lstStyle/>
          <a:p>
            <a:pPr marL="0" indent="0" algn="l">
              <a:lnSpc>
                <a:spcPts val="2126"/>
              </a:lnSpc>
              <a:buNone/>
            </a:pPr>
            <a:r>
              <a:rPr lang="en-US" sz="1701" b="1" dirty="0">
                <a:solidFill>
                  <a:srgbClr val="3B4E4E"/>
                </a:solidFill>
                <a:latin typeface="Syne" pitchFamily="34" charset="0"/>
                <a:ea typeface="Syne" pitchFamily="34" charset="-122"/>
                <a:cs typeface="Syne" pitchFamily="34" charset="-120"/>
              </a:rPr>
              <a:t>Alignment Trade-offs</a:t>
            </a:r>
            <a:endParaRPr lang="en-US" sz="1701" dirty="0"/>
          </a:p>
        </p:txBody>
      </p:sp>
      <p:sp>
        <p:nvSpPr>
          <p:cNvPr id="14" name="Text 8"/>
          <p:cNvSpPr/>
          <p:nvPr/>
        </p:nvSpPr>
        <p:spPr>
          <a:xfrm>
            <a:off x="6091238" y="6776680"/>
            <a:ext cx="7934325" cy="553164"/>
          </a:xfrm>
          <a:prstGeom prst="rect">
            <a:avLst/>
          </a:prstGeom>
          <a:noFill/>
          <a:ln/>
        </p:spPr>
        <p:txBody>
          <a:bodyPr wrap="square" rtlCol="0" anchor="t"/>
          <a:lstStyle/>
          <a:p>
            <a:pPr marL="0" indent="0" algn="l">
              <a:lnSpc>
                <a:spcPts val="2177"/>
              </a:lnSpc>
              <a:buNone/>
            </a:pPr>
            <a:r>
              <a:rPr lang="en-US" sz="1361" dirty="0">
                <a:solidFill>
                  <a:srgbClr val="3B4E4E"/>
                </a:solidFill>
                <a:latin typeface="Overpass" pitchFamily="34" charset="0"/>
                <a:ea typeface="Overpass" pitchFamily="34" charset="-122"/>
                <a:cs typeface="Overpass" pitchFamily="34" charset="-120"/>
              </a:rPr>
              <a:t>Results reflect the alignment tax incurred by BLMs in aligning with the red team, demonstrating the complex balance between security and functionality.</a:t>
            </a:r>
            <a:endParaRPr lang="en-US" sz="136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457605"/>
          </a:xfrm>
          <a:prstGeom prst="rect">
            <a:avLst/>
          </a:prstGeom>
          <a:solidFill>
            <a:srgbClr val="FFFDE6"/>
          </a:solidFill>
          <a:ln/>
        </p:spPr>
        <p:txBody>
          <a:bodyPr/>
          <a:lstStyle/>
          <a:p>
            <a:endParaRPr lang="en-US"/>
          </a:p>
        </p:txBody>
      </p:sp>
      <p:sp>
        <p:nvSpPr>
          <p:cNvPr id="4" name="Text 2"/>
          <p:cNvSpPr/>
          <p:nvPr/>
        </p:nvSpPr>
        <p:spPr>
          <a:xfrm>
            <a:off x="898803" y="646033"/>
            <a:ext cx="9197102" cy="734139"/>
          </a:xfrm>
          <a:prstGeom prst="rect">
            <a:avLst/>
          </a:prstGeom>
          <a:noFill/>
          <a:ln/>
        </p:spPr>
        <p:txBody>
          <a:bodyPr wrap="none" rtlCol="0" anchor="t"/>
          <a:lstStyle/>
          <a:p>
            <a:pPr marL="0" indent="0">
              <a:lnSpc>
                <a:spcPts val="5781"/>
              </a:lnSpc>
              <a:buNone/>
            </a:pPr>
            <a:r>
              <a:rPr lang="en-US" sz="4624" b="1" dirty="0">
                <a:solidFill>
                  <a:srgbClr val="233939"/>
                </a:solidFill>
                <a:latin typeface="Syne" pitchFamily="34" charset="0"/>
                <a:ea typeface="Syne" pitchFamily="34" charset="-122"/>
                <a:cs typeface="Syne" pitchFamily="34" charset="-120"/>
              </a:rPr>
              <a:t>Sample Attack and defence:</a:t>
            </a:r>
            <a:endParaRPr lang="en-US" sz="4624" dirty="0"/>
          </a:p>
        </p:txBody>
      </p:sp>
      <p:pic>
        <p:nvPicPr>
          <p:cNvPr id="5" name="Image 0" descr="preencoded.png"/>
          <p:cNvPicPr>
            <a:picLocks noChangeAspect="1"/>
          </p:cNvPicPr>
          <p:nvPr/>
        </p:nvPicPr>
        <p:blipFill>
          <a:blip r:embed="rId3"/>
          <a:stretch>
            <a:fillRect/>
          </a:stretch>
        </p:blipFill>
        <p:spPr>
          <a:xfrm>
            <a:off x="898803" y="1849993"/>
            <a:ext cx="12832675" cy="5321617"/>
          </a:xfrm>
          <a:prstGeom prst="rect">
            <a:avLst/>
          </a:prstGeom>
        </p:spPr>
      </p:pic>
      <p:sp>
        <p:nvSpPr>
          <p:cNvPr id="6" name="Text 3"/>
          <p:cNvSpPr/>
          <p:nvPr/>
        </p:nvSpPr>
        <p:spPr>
          <a:xfrm>
            <a:off x="898803" y="7435810"/>
            <a:ext cx="12832675" cy="375761"/>
          </a:xfrm>
          <a:prstGeom prst="rect">
            <a:avLst/>
          </a:prstGeom>
          <a:noFill/>
          <a:ln/>
        </p:spPr>
        <p:txBody>
          <a:bodyPr wrap="none" rtlCol="0" anchor="t"/>
          <a:lstStyle/>
          <a:p>
            <a:pPr marL="0" indent="0">
              <a:lnSpc>
                <a:spcPts val="2960"/>
              </a:lnSpc>
              <a:buNone/>
            </a:pPr>
            <a:endParaRPr lang="en-US" sz="18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864037" y="888563"/>
            <a:ext cx="6172200"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Attack Topics:</a:t>
            </a:r>
            <a:endParaRPr lang="en-US" sz="4860" dirty="0"/>
          </a:p>
        </p:txBody>
      </p:sp>
      <p:pic>
        <p:nvPicPr>
          <p:cNvPr id="5" name="Image 0" descr="preencoded.png"/>
          <p:cNvPicPr>
            <a:picLocks noChangeAspect="1"/>
          </p:cNvPicPr>
          <p:nvPr/>
        </p:nvPicPr>
        <p:blipFill>
          <a:blip r:embed="rId3"/>
          <a:stretch>
            <a:fillRect/>
          </a:stretch>
        </p:blipFill>
        <p:spPr>
          <a:xfrm>
            <a:off x="864037" y="2153841"/>
            <a:ext cx="12902327" cy="4514374"/>
          </a:xfrm>
          <a:prstGeom prst="rect">
            <a:avLst/>
          </a:prstGeom>
        </p:spPr>
      </p:pic>
      <p:sp>
        <p:nvSpPr>
          <p:cNvPr id="6" name="Text 3"/>
          <p:cNvSpPr/>
          <p:nvPr/>
        </p:nvSpPr>
        <p:spPr>
          <a:xfrm>
            <a:off x="864037" y="6945868"/>
            <a:ext cx="12902327" cy="395049"/>
          </a:xfrm>
          <a:prstGeom prst="rect">
            <a:avLst/>
          </a:prstGeom>
          <a:noFill/>
          <a:ln/>
        </p:spPr>
        <p:txBody>
          <a:bodyPr wrap="none" rtlCol="0" anchor="t"/>
          <a:lstStyle/>
          <a:p>
            <a:pPr marL="0" indent="0">
              <a:lnSpc>
                <a:spcPts val="3110"/>
              </a:lnSpc>
              <a:buNone/>
            </a:pPr>
            <a:endParaRPr lang="en-US" sz="1944"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475107"/>
          </a:xfrm>
          <a:prstGeom prst="rect">
            <a:avLst/>
          </a:prstGeom>
          <a:solidFill>
            <a:srgbClr val="FFFDE6"/>
          </a:solidFill>
          <a:ln/>
        </p:spPr>
        <p:txBody>
          <a:bodyPr/>
          <a:lstStyle/>
          <a:p>
            <a:endParaRPr lang="en-US"/>
          </a:p>
        </p:txBody>
      </p:sp>
      <p:sp>
        <p:nvSpPr>
          <p:cNvPr id="4" name="Text 2"/>
          <p:cNvSpPr/>
          <p:nvPr/>
        </p:nvSpPr>
        <p:spPr>
          <a:xfrm>
            <a:off x="1630085" y="572333"/>
            <a:ext cx="5203627" cy="650438"/>
          </a:xfrm>
          <a:prstGeom prst="rect">
            <a:avLst/>
          </a:prstGeom>
          <a:noFill/>
          <a:ln/>
        </p:spPr>
        <p:txBody>
          <a:bodyPr wrap="none" rtlCol="0" anchor="t"/>
          <a:lstStyle/>
          <a:p>
            <a:pPr marL="0" indent="0">
              <a:lnSpc>
                <a:spcPts val="5122"/>
              </a:lnSpc>
              <a:buNone/>
            </a:pPr>
            <a:r>
              <a:rPr lang="en-US" sz="4097" b="1" dirty="0">
                <a:solidFill>
                  <a:srgbClr val="233939"/>
                </a:solidFill>
                <a:latin typeface="Syne" pitchFamily="34" charset="0"/>
                <a:ea typeface="Syne" pitchFamily="34" charset="-122"/>
                <a:cs typeface="Syne" pitchFamily="34" charset="-120"/>
              </a:rPr>
              <a:t>Algorithem:</a:t>
            </a:r>
            <a:endParaRPr lang="en-US" sz="4097" dirty="0"/>
          </a:p>
        </p:txBody>
      </p:sp>
      <p:pic>
        <p:nvPicPr>
          <p:cNvPr id="5" name="Image 0" descr="preencoded.png"/>
          <p:cNvPicPr>
            <a:picLocks noChangeAspect="1"/>
          </p:cNvPicPr>
          <p:nvPr/>
        </p:nvPicPr>
        <p:blipFill>
          <a:blip r:embed="rId3"/>
          <a:stretch>
            <a:fillRect/>
          </a:stretch>
        </p:blipFill>
        <p:spPr>
          <a:xfrm>
            <a:off x="1630085" y="1639014"/>
            <a:ext cx="11370112" cy="5696783"/>
          </a:xfrm>
          <a:prstGeom prst="rect">
            <a:avLst/>
          </a:prstGeom>
        </p:spPr>
      </p:pic>
      <p:sp>
        <p:nvSpPr>
          <p:cNvPr id="6" name="Text 3"/>
          <p:cNvSpPr/>
          <p:nvPr/>
        </p:nvSpPr>
        <p:spPr>
          <a:xfrm>
            <a:off x="1630085" y="7569875"/>
            <a:ext cx="11370112" cy="332899"/>
          </a:xfrm>
          <a:prstGeom prst="rect">
            <a:avLst/>
          </a:prstGeom>
          <a:noFill/>
          <a:ln/>
        </p:spPr>
        <p:txBody>
          <a:bodyPr wrap="none" rtlCol="0" anchor="t"/>
          <a:lstStyle/>
          <a:p>
            <a:pPr marL="0" indent="0">
              <a:lnSpc>
                <a:spcPts val="2622"/>
              </a:lnSpc>
              <a:buNone/>
            </a:pPr>
            <a:endParaRPr lang="en-US" sz="1639"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1818918" y="554474"/>
            <a:ext cx="5030867" cy="628769"/>
          </a:xfrm>
          <a:prstGeom prst="rect">
            <a:avLst/>
          </a:prstGeom>
          <a:noFill/>
          <a:ln/>
        </p:spPr>
        <p:txBody>
          <a:bodyPr wrap="none" rtlCol="0" anchor="t"/>
          <a:lstStyle/>
          <a:p>
            <a:pPr marL="0" indent="0">
              <a:lnSpc>
                <a:spcPts val="4952"/>
              </a:lnSpc>
              <a:buNone/>
            </a:pPr>
            <a:r>
              <a:rPr lang="en-US" sz="3961" b="1" dirty="0">
                <a:solidFill>
                  <a:srgbClr val="233939"/>
                </a:solidFill>
                <a:latin typeface="Syne" pitchFamily="34" charset="0"/>
                <a:ea typeface="Syne" pitchFamily="34" charset="-122"/>
                <a:cs typeface="Syne" pitchFamily="34" charset="-120"/>
              </a:rPr>
              <a:t>Result:</a:t>
            </a:r>
            <a:endParaRPr lang="en-US" sz="3961" dirty="0"/>
          </a:p>
        </p:txBody>
      </p:sp>
      <p:pic>
        <p:nvPicPr>
          <p:cNvPr id="5" name="Image 0" descr="preencoded.png"/>
          <p:cNvPicPr>
            <a:picLocks noChangeAspect="1"/>
          </p:cNvPicPr>
          <p:nvPr/>
        </p:nvPicPr>
        <p:blipFill>
          <a:blip r:embed="rId3"/>
          <a:stretch>
            <a:fillRect/>
          </a:stretch>
        </p:blipFill>
        <p:spPr>
          <a:xfrm>
            <a:off x="1818918" y="1585674"/>
            <a:ext cx="8832056" cy="5541050"/>
          </a:xfrm>
          <a:prstGeom prst="rect">
            <a:avLst/>
          </a:prstGeom>
        </p:spPr>
      </p:pic>
      <p:sp>
        <p:nvSpPr>
          <p:cNvPr id="6" name="Text 3"/>
          <p:cNvSpPr/>
          <p:nvPr/>
        </p:nvSpPr>
        <p:spPr>
          <a:xfrm>
            <a:off x="1818918" y="7353062"/>
            <a:ext cx="10992564" cy="321945"/>
          </a:xfrm>
          <a:prstGeom prst="rect">
            <a:avLst/>
          </a:prstGeom>
          <a:noFill/>
          <a:ln/>
        </p:spPr>
        <p:txBody>
          <a:bodyPr wrap="none" rtlCol="0" anchor="t"/>
          <a:lstStyle/>
          <a:p>
            <a:pPr marL="0" indent="0">
              <a:lnSpc>
                <a:spcPts val="2535"/>
              </a:lnSpc>
              <a:buNone/>
            </a:pPr>
            <a:endParaRPr lang="en-US" sz="158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250067" y="1134547"/>
            <a:ext cx="7577138" cy="681871"/>
          </a:xfrm>
          <a:prstGeom prst="rect">
            <a:avLst/>
          </a:prstGeom>
          <a:noFill/>
          <a:ln/>
        </p:spPr>
        <p:txBody>
          <a:bodyPr wrap="none" rtlCol="0" anchor="t"/>
          <a:lstStyle/>
          <a:p>
            <a:pPr marL="0" indent="0">
              <a:lnSpc>
                <a:spcPts val="5369"/>
              </a:lnSpc>
              <a:buNone/>
            </a:pPr>
            <a:r>
              <a:rPr lang="en-US" sz="4295" b="1" dirty="0">
                <a:solidFill>
                  <a:srgbClr val="233939"/>
                </a:solidFill>
                <a:latin typeface="Syne" pitchFamily="34" charset="0"/>
                <a:ea typeface="Syne" pitchFamily="34" charset="-122"/>
                <a:cs typeface="Syne" pitchFamily="34" charset="-120"/>
              </a:rPr>
              <a:t>Scalable Implementation</a:t>
            </a:r>
            <a:endParaRPr lang="en-US" sz="4295" dirty="0"/>
          </a:p>
        </p:txBody>
      </p:sp>
      <p:sp>
        <p:nvSpPr>
          <p:cNvPr id="6" name="Shape 3"/>
          <p:cNvSpPr/>
          <p:nvPr/>
        </p:nvSpPr>
        <p:spPr>
          <a:xfrm>
            <a:off x="6250067" y="2143601"/>
            <a:ext cx="7616666" cy="1621393"/>
          </a:xfrm>
          <a:prstGeom prst="roundRect">
            <a:avLst>
              <a:gd name="adj" fmla="val 6056"/>
            </a:avLst>
          </a:prstGeom>
          <a:solidFill>
            <a:srgbClr val="DDEEE6"/>
          </a:solidFill>
          <a:ln w="7620">
            <a:solidFill>
              <a:srgbClr val="C3D4CC"/>
            </a:solidFill>
            <a:prstDash val="solid"/>
          </a:ln>
        </p:spPr>
        <p:txBody>
          <a:bodyPr/>
          <a:lstStyle/>
          <a:p>
            <a:endParaRPr lang="en-US"/>
          </a:p>
        </p:txBody>
      </p:sp>
      <p:sp>
        <p:nvSpPr>
          <p:cNvPr id="7" name="Text 4"/>
          <p:cNvSpPr/>
          <p:nvPr/>
        </p:nvSpPr>
        <p:spPr>
          <a:xfrm>
            <a:off x="6475809" y="2369344"/>
            <a:ext cx="2893695" cy="340876"/>
          </a:xfrm>
          <a:prstGeom prst="rect">
            <a:avLst/>
          </a:prstGeom>
          <a:noFill/>
          <a:ln/>
        </p:spPr>
        <p:txBody>
          <a:bodyPr wrap="none" rtlCol="0" anchor="t"/>
          <a:lstStyle/>
          <a:p>
            <a:pPr marL="0" indent="0">
              <a:lnSpc>
                <a:spcPts val="2685"/>
              </a:lnSpc>
              <a:buNone/>
            </a:pPr>
            <a:r>
              <a:rPr lang="en-US" sz="2148" b="1" dirty="0">
                <a:solidFill>
                  <a:srgbClr val="3B4E4E"/>
                </a:solidFill>
                <a:latin typeface="Syne" pitchFamily="34" charset="0"/>
                <a:ea typeface="Syne" pitchFamily="34" charset="-122"/>
                <a:cs typeface="Syne" pitchFamily="34" charset="-120"/>
              </a:rPr>
              <a:t>Memory Reduction</a:t>
            </a:r>
            <a:endParaRPr lang="en-US" sz="2148" dirty="0"/>
          </a:p>
        </p:txBody>
      </p:sp>
      <p:sp>
        <p:nvSpPr>
          <p:cNvPr id="8" name="Text 5"/>
          <p:cNvSpPr/>
          <p:nvPr/>
        </p:nvSpPr>
        <p:spPr>
          <a:xfrm>
            <a:off x="6475809" y="2841069"/>
            <a:ext cx="7165181" cy="698183"/>
          </a:xfrm>
          <a:prstGeom prst="rect">
            <a:avLst/>
          </a:prstGeom>
          <a:noFill/>
          <a:ln/>
        </p:spPr>
        <p:txBody>
          <a:bodyPr wrap="square" rtlCol="0" anchor="t"/>
          <a:lstStyle/>
          <a:p>
            <a:pPr marL="0" indent="0">
              <a:lnSpc>
                <a:spcPts val="2749"/>
              </a:lnSpc>
              <a:buNone/>
            </a:pPr>
            <a:r>
              <a:rPr lang="en-US" sz="1718" dirty="0">
                <a:solidFill>
                  <a:srgbClr val="3B4E4E"/>
                </a:solidFill>
                <a:latin typeface="Overpass" pitchFamily="34" charset="0"/>
                <a:ea typeface="Overpass" pitchFamily="34" charset="-122"/>
                <a:cs typeface="Overpass" pitchFamily="34" charset="-120"/>
              </a:rPr>
              <a:t>The scalable implementation reduces memory requirements through the use of decoupled meta-solvers.</a:t>
            </a:r>
            <a:endParaRPr lang="en-US" sz="1718" dirty="0"/>
          </a:p>
        </p:txBody>
      </p:sp>
      <p:sp>
        <p:nvSpPr>
          <p:cNvPr id="9" name="Shape 6"/>
          <p:cNvSpPr/>
          <p:nvPr/>
        </p:nvSpPr>
        <p:spPr>
          <a:xfrm>
            <a:off x="6250067" y="3983117"/>
            <a:ext cx="7616666" cy="1272302"/>
          </a:xfrm>
          <a:prstGeom prst="roundRect">
            <a:avLst>
              <a:gd name="adj" fmla="val 7717"/>
            </a:avLst>
          </a:prstGeom>
          <a:solidFill>
            <a:srgbClr val="DDEEE6"/>
          </a:solidFill>
          <a:ln w="7620">
            <a:solidFill>
              <a:srgbClr val="C3D4CC"/>
            </a:solidFill>
            <a:prstDash val="solid"/>
          </a:ln>
        </p:spPr>
        <p:txBody>
          <a:bodyPr/>
          <a:lstStyle/>
          <a:p>
            <a:endParaRPr lang="en-US"/>
          </a:p>
        </p:txBody>
      </p:sp>
      <p:sp>
        <p:nvSpPr>
          <p:cNvPr id="10" name="Text 7"/>
          <p:cNvSpPr/>
          <p:nvPr/>
        </p:nvSpPr>
        <p:spPr>
          <a:xfrm>
            <a:off x="6475809" y="4208859"/>
            <a:ext cx="2993469" cy="340876"/>
          </a:xfrm>
          <a:prstGeom prst="rect">
            <a:avLst/>
          </a:prstGeom>
          <a:noFill/>
          <a:ln/>
        </p:spPr>
        <p:txBody>
          <a:bodyPr wrap="none" rtlCol="0" anchor="t"/>
          <a:lstStyle/>
          <a:p>
            <a:pPr marL="0" indent="0">
              <a:lnSpc>
                <a:spcPts val="2685"/>
              </a:lnSpc>
              <a:buNone/>
            </a:pPr>
            <a:r>
              <a:rPr lang="en-US" sz="2148" b="1" dirty="0">
                <a:solidFill>
                  <a:srgbClr val="3B4E4E"/>
                </a:solidFill>
                <a:latin typeface="Syne" pitchFamily="34" charset="0"/>
                <a:ea typeface="Syne" pitchFamily="34" charset="-122"/>
                <a:cs typeface="Syne" pitchFamily="34" charset="-120"/>
              </a:rPr>
              <a:t>Centralized Training</a:t>
            </a:r>
            <a:endParaRPr lang="en-US" sz="2148" dirty="0"/>
          </a:p>
        </p:txBody>
      </p:sp>
      <p:sp>
        <p:nvSpPr>
          <p:cNvPr id="11" name="Text 8"/>
          <p:cNvSpPr/>
          <p:nvPr/>
        </p:nvSpPr>
        <p:spPr>
          <a:xfrm>
            <a:off x="6475809" y="4680585"/>
            <a:ext cx="7165181" cy="349091"/>
          </a:xfrm>
          <a:prstGeom prst="rect">
            <a:avLst/>
          </a:prstGeom>
          <a:noFill/>
          <a:ln/>
        </p:spPr>
        <p:txBody>
          <a:bodyPr wrap="none" rtlCol="0" anchor="t"/>
          <a:lstStyle/>
          <a:p>
            <a:pPr marL="0" indent="0">
              <a:lnSpc>
                <a:spcPts val="2749"/>
              </a:lnSpc>
              <a:buNone/>
            </a:pPr>
            <a:r>
              <a:rPr lang="en-US" sz="1718" dirty="0">
                <a:solidFill>
                  <a:srgbClr val="3B4E4E"/>
                </a:solidFill>
                <a:latin typeface="Overpass" pitchFamily="34" charset="0"/>
                <a:ea typeface="Overpass" pitchFamily="34" charset="-122"/>
                <a:cs typeface="Overpass" pitchFamily="34" charset="-120"/>
              </a:rPr>
              <a:t>The approach assumes centralized training for decentralized execution.</a:t>
            </a:r>
            <a:endParaRPr lang="en-US" sz="1718" dirty="0"/>
          </a:p>
        </p:txBody>
      </p:sp>
      <p:sp>
        <p:nvSpPr>
          <p:cNvPr id="12" name="Shape 9"/>
          <p:cNvSpPr/>
          <p:nvPr/>
        </p:nvSpPr>
        <p:spPr>
          <a:xfrm>
            <a:off x="6250067" y="5473541"/>
            <a:ext cx="7616666" cy="1621393"/>
          </a:xfrm>
          <a:prstGeom prst="roundRect">
            <a:avLst>
              <a:gd name="adj" fmla="val 6056"/>
            </a:avLst>
          </a:prstGeom>
          <a:solidFill>
            <a:srgbClr val="DDEEE6"/>
          </a:solidFill>
          <a:ln w="7620">
            <a:solidFill>
              <a:srgbClr val="C3D4CC"/>
            </a:solidFill>
            <a:prstDash val="solid"/>
          </a:ln>
        </p:spPr>
        <p:txBody>
          <a:bodyPr/>
          <a:lstStyle/>
          <a:p>
            <a:endParaRPr lang="en-US"/>
          </a:p>
        </p:txBody>
      </p:sp>
      <p:sp>
        <p:nvSpPr>
          <p:cNvPr id="13" name="Text 10"/>
          <p:cNvSpPr/>
          <p:nvPr/>
        </p:nvSpPr>
        <p:spPr>
          <a:xfrm>
            <a:off x="6475809" y="5699284"/>
            <a:ext cx="3946208" cy="340876"/>
          </a:xfrm>
          <a:prstGeom prst="rect">
            <a:avLst/>
          </a:prstGeom>
          <a:noFill/>
          <a:ln/>
        </p:spPr>
        <p:txBody>
          <a:bodyPr wrap="none" rtlCol="0" anchor="t"/>
          <a:lstStyle/>
          <a:p>
            <a:pPr marL="0" indent="0">
              <a:lnSpc>
                <a:spcPts val="2685"/>
              </a:lnSpc>
              <a:buNone/>
            </a:pPr>
            <a:r>
              <a:rPr lang="en-US" sz="2148" b="1" dirty="0">
                <a:solidFill>
                  <a:srgbClr val="3B4E4E"/>
                </a:solidFill>
                <a:latin typeface="Syne" pitchFamily="34" charset="0"/>
                <a:ea typeface="Syne" pitchFamily="34" charset="-122"/>
                <a:cs typeface="Syne" pitchFamily="34" charset="-120"/>
              </a:rPr>
              <a:t>Separate Neural Networks</a:t>
            </a:r>
            <a:endParaRPr lang="en-US" sz="2148" dirty="0"/>
          </a:p>
        </p:txBody>
      </p:sp>
      <p:sp>
        <p:nvSpPr>
          <p:cNvPr id="14" name="Text 11"/>
          <p:cNvSpPr/>
          <p:nvPr/>
        </p:nvSpPr>
        <p:spPr>
          <a:xfrm>
            <a:off x="6475809" y="6171009"/>
            <a:ext cx="7165181" cy="698183"/>
          </a:xfrm>
          <a:prstGeom prst="rect">
            <a:avLst/>
          </a:prstGeom>
          <a:noFill/>
          <a:ln/>
        </p:spPr>
        <p:txBody>
          <a:bodyPr wrap="square" rtlCol="0" anchor="t"/>
          <a:lstStyle/>
          <a:p>
            <a:pPr marL="0" indent="0">
              <a:lnSpc>
                <a:spcPts val="2749"/>
              </a:lnSpc>
              <a:buNone/>
            </a:pPr>
            <a:r>
              <a:rPr lang="en-US" sz="1718" dirty="0">
                <a:solidFill>
                  <a:srgbClr val="3B4E4E"/>
                </a:solidFill>
                <a:latin typeface="Overpass" pitchFamily="34" charset="0"/>
                <a:ea typeface="Overpass" pitchFamily="34" charset="-122"/>
                <a:cs typeface="Overpass" pitchFamily="34" charset="-120"/>
              </a:rPr>
              <a:t>Policies are represented as separate neural networks without sharing gradients or architectures among agents.</a:t>
            </a:r>
            <a:endParaRPr lang="en-US" sz="1718"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6460924" y="5921528"/>
            <a:ext cx="5275406" cy="1794053"/>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sp>
        <p:nvSpPr>
          <p:cNvPr id="4" name="Text 2"/>
          <p:cNvSpPr/>
          <p:nvPr/>
        </p:nvSpPr>
        <p:spPr>
          <a:xfrm>
            <a:off x="864037" y="905530"/>
            <a:ext cx="8006596" cy="771525"/>
          </a:xfrm>
          <a:prstGeom prst="rect">
            <a:avLst/>
          </a:prstGeom>
          <a:noFill/>
          <a:ln/>
        </p:spPr>
        <p:txBody>
          <a:bodyPr wrap="none" rtlCol="0" anchor="t"/>
          <a:lstStyle/>
          <a:p>
            <a:pPr marL="0" indent="0">
              <a:lnSpc>
                <a:spcPts val="6075"/>
              </a:lnSpc>
              <a:buNone/>
            </a:pPr>
            <a:r>
              <a:rPr lang="en-US" sz="4860" b="1" dirty="0">
                <a:solidFill>
                  <a:srgbClr val="233939"/>
                </a:solidFill>
                <a:latin typeface="Syne" pitchFamily="34" charset="0"/>
                <a:ea typeface="Syne" pitchFamily="34" charset="-122"/>
                <a:cs typeface="Syne" pitchFamily="34" charset="-120"/>
              </a:rPr>
              <a:t>Demonstration Settings</a:t>
            </a:r>
            <a:endParaRPr lang="en-US" sz="4860" dirty="0"/>
          </a:p>
        </p:txBody>
      </p:sp>
      <p:sp>
        <p:nvSpPr>
          <p:cNvPr id="5" name="Text 3"/>
          <p:cNvSpPr/>
          <p:nvPr/>
        </p:nvSpPr>
        <p:spPr>
          <a:xfrm>
            <a:off x="864037" y="2086339"/>
            <a:ext cx="5284708"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Gridworld Coordination Games</a:t>
            </a:r>
            <a:endParaRPr lang="en-US" sz="2430" dirty="0"/>
          </a:p>
        </p:txBody>
      </p:sp>
      <p:sp>
        <p:nvSpPr>
          <p:cNvPr id="6" name="Text 4"/>
          <p:cNvSpPr/>
          <p:nvPr/>
        </p:nvSpPr>
        <p:spPr>
          <a:xfrm>
            <a:off x="864037" y="2881386"/>
            <a:ext cx="6150054" cy="790099"/>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The algorithm's generality is demonstrated in partially observable grid world coordination games.</a:t>
            </a:r>
            <a:endParaRPr lang="en-US" sz="1944" dirty="0"/>
          </a:p>
        </p:txBody>
      </p:sp>
      <p:sp>
        <p:nvSpPr>
          <p:cNvPr id="7" name="Text 5"/>
          <p:cNvSpPr/>
          <p:nvPr/>
        </p:nvSpPr>
        <p:spPr>
          <a:xfrm>
            <a:off x="7623929" y="2086338"/>
            <a:ext cx="3086100" cy="385763"/>
          </a:xfrm>
          <a:prstGeom prst="rect">
            <a:avLst/>
          </a:prstGeom>
          <a:noFill/>
          <a:ln/>
        </p:spPr>
        <p:txBody>
          <a:bodyPr wrap="none" rtlCol="0" anchor="t"/>
          <a:lstStyle/>
          <a:p>
            <a:pPr marL="0" indent="0">
              <a:lnSpc>
                <a:spcPts val="3038"/>
              </a:lnSpc>
              <a:buNone/>
            </a:pPr>
            <a:r>
              <a:rPr lang="en-US" sz="2430" b="1" dirty="0">
                <a:solidFill>
                  <a:srgbClr val="233939"/>
                </a:solidFill>
                <a:latin typeface="Syne" pitchFamily="34" charset="0"/>
                <a:ea typeface="Syne" pitchFamily="34" charset="-122"/>
                <a:cs typeface="Syne" pitchFamily="34" charset="-120"/>
              </a:rPr>
              <a:t>Poker</a:t>
            </a:r>
            <a:endParaRPr lang="en-US" sz="2430" dirty="0"/>
          </a:p>
        </p:txBody>
      </p:sp>
      <p:sp>
        <p:nvSpPr>
          <p:cNvPr id="8" name="Text 6"/>
          <p:cNvSpPr/>
          <p:nvPr/>
        </p:nvSpPr>
        <p:spPr>
          <a:xfrm>
            <a:off x="7616309" y="2658567"/>
            <a:ext cx="6150054" cy="790099"/>
          </a:xfrm>
          <a:prstGeom prst="rect">
            <a:avLst/>
          </a:prstGeom>
          <a:noFill/>
          <a:ln/>
        </p:spPr>
        <p:txBody>
          <a:bodyPr wrap="square" rtlCol="0" anchor="t"/>
          <a:lstStyle/>
          <a:p>
            <a:pPr marL="0" indent="0">
              <a:lnSpc>
                <a:spcPts val="3110"/>
              </a:lnSpc>
              <a:buNone/>
            </a:pPr>
            <a:r>
              <a:rPr lang="en-US" sz="1944" dirty="0">
                <a:solidFill>
                  <a:srgbClr val="3B4E4E"/>
                </a:solidFill>
                <a:latin typeface="Overpass" pitchFamily="34" charset="0"/>
                <a:ea typeface="Overpass" pitchFamily="34" charset="-122"/>
                <a:cs typeface="Overpass" pitchFamily="34" charset="-120"/>
              </a:rPr>
              <a:t>The algorithm is also tested in the partially observable setting of poker games.</a:t>
            </a:r>
            <a:endParaRPr lang="en-US" sz="1944" dirty="0"/>
          </a:p>
        </p:txBody>
      </p:sp>
      <p:pic>
        <p:nvPicPr>
          <p:cNvPr id="1026" name="Picture 2" descr="Basic five-by-five grid world with agent (inicated by a red circle) positioned on the top left corner, terminal location (indicated by a light blue square) in the bottom right corner, and four obstacle squares, in black, in the middle.">
            <a:extLst>
              <a:ext uri="{FF2B5EF4-FFF2-40B4-BE49-F238E27FC236}">
                <a16:creationId xmlns:a16="http://schemas.microsoft.com/office/drawing/2014/main" id="{D08B229E-3840-E173-40BB-1FC8E0367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411" y="4704293"/>
            <a:ext cx="388620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ypes of Poker: A Breakdown of 12 Types of Poker - 2024 - MasterClass">
            <a:extLst>
              <a:ext uri="{FF2B5EF4-FFF2-40B4-BE49-F238E27FC236}">
                <a16:creationId xmlns:a16="http://schemas.microsoft.com/office/drawing/2014/main" id="{08A4DEB7-580F-E764-A00D-6C845431E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124" y="4663174"/>
            <a:ext cx="4121411" cy="27476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122075" y="1507569"/>
            <a:ext cx="7687389" cy="567571"/>
          </a:xfrm>
          <a:prstGeom prst="rect">
            <a:avLst/>
          </a:prstGeom>
          <a:noFill/>
          <a:ln/>
        </p:spPr>
        <p:txBody>
          <a:bodyPr wrap="none" rtlCol="0" anchor="t"/>
          <a:lstStyle/>
          <a:p>
            <a:pPr marL="0" indent="0">
              <a:lnSpc>
                <a:spcPts val="4469"/>
              </a:lnSpc>
              <a:buNone/>
            </a:pPr>
            <a:r>
              <a:rPr lang="en-US" sz="3575" b="1" dirty="0">
                <a:solidFill>
                  <a:srgbClr val="233939"/>
                </a:solidFill>
                <a:latin typeface="Syne" pitchFamily="34" charset="0"/>
                <a:ea typeface="Syne" pitchFamily="34" charset="-122"/>
                <a:cs typeface="Syne" pitchFamily="34" charset="-120"/>
              </a:rPr>
              <a:t>Background and Related Work</a:t>
            </a:r>
            <a:endParaRPr lang="en-US" sz="3575" dirty="0"/>
          </a:p>
        </p:txBody>
      </p:sp>
      <p:sp>
        <p:nvSpPr>
          <p:cNvPr id="6" name="Shape 3"/>
          <p:cNvSpPr/>
          <p:nvPr/>
        </p:nvSpPr>
        <p:spPr>
          <a:xfrm>
            <a:off x="6376392" y="2347555"/>
            <a:ext cx="36314" cy="4374356"/>
          </a:xfrm>
          <a:prstGeom prst="roundRect">
            <a:avLst>
              <a:gd name="adj" fmla="val 225080"/>
            </a:avLst>
          </a:prstGeom>
          <a:solidFill>
            <a:srgbClr val="C3D4CC"/>
          </a:solidFill>
          <a:ln/>
        </p:spPr>
        <p:txBody>
          <a:bodyPr/>
          <a:lstStyle/>
          <a:p>
            <a:endParaRPr lang="en-US"/>
          </a:p>
        </p:txBody>
      </p:sp>
      <p:sp>
        <p:nvSpPr>
          <p:cNvPr id="7" name="Shape 4"/>
          <p:cNvSpPr/>
          <p:nvPr/>
        </p:nvSpPr>
        <p:spPr>
          <a:xfrm>
            <a:off x="6598801" y="2738021"/>
            <a:ext cx="635675" cy="36314"/>
          </a:xfrm>
          <a:prstGeom prst="roundRect">
            <a:avLst>
              <a:gd name="adj" fmla="val 225080"/>
            </a:avLst>
          </a:prstGeom>
          <a:solidFill>
            <a:srgbClr val="C3D4CC"/>
          </a:solidFill>
          <a:ln/>
        </p:spPr>
        <p:txBody>
          <a:bodyPr/>
          <a:lstStyle/>
          <a:p>
            <a:endParaRPr lang="en-US"/>
          </a:p>
        </p:txBody>
      </p:sp>
      <p:sp>
        <p:nvSpPr>
          <p:cNvPr id="8" name="Shape 5"/>
          <p:cNvSpPr/>
          <p:nvPr/>
        </p:nvSpPr>
        <p:spPr>
          <a:xfrm>
            <a:off x="6190178" y="2551867"/>
            <a:ext cx="408623" cy="408623"/>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9" name="Text 6"/>
          <p:cNvSpPr/>
          <p:nvPr/>
        </p:nvSpPr>
        <p:spPr>
          <a:xfrm>
            <a:off x="6341269" y="2619970"/>
            <a:ext cx="106323" cy="272415"/>
          </a:xfrm>
          <a:prstGeom prst="rect">
            <a:avLst/>
          </a:prstGeom>
          <a:noFill/>
          <a:ln/>
        </p:spPr>
        <p:txBody>
          <a:bodyPr wrap="none" rtlCol="0" anchor="t"/>
          <a:lstStyle/>
          <a:p>
            <a:pPr marL="0" indent="0" algn="ctr">
              <a:lnSpc>
                <a:spcPts val="2145"/>
              </a:lnSpc>
              <a:buNone/>
            </a:pPr>
            <a:r>
              <a:rPr lang="en-US" sz="2145" b="1" dirty="0">
                <a:solidFill>
                  <a:srgbClr val="3B4E4E"/>
                </a:solidFill>
                <a:latin typeface="Syne" pitchFamily="34" charset="0"/>
                <a:ea typeface="Syne" pitchFamily="34" charset="-122"/>
                <a:cs typeface="Syne" pitchFamily="34" charset="-120"/>
              </a:rPr>
              <a:t>1</a:t>
            </a:r>
            <a:endParaRPr lang="en-US" sz="2145" dirty="0"/>
          </a:p>
        </p:txBody>
      </p:sp>
      <p:sp>
        <p:nvSpPr>
          <p:cNvPr id="10" name="Text 7"/>
          <p:cNvSpPr/>
          <p:nvPr/>
        </p:nvSpPr>
        <p:spPr>
          <a:xfrm>
            <a:off x="7393424" y="2529126"/>
            <a:ext cx="2677478" cy="283726"/>
          </a:xfrm>
          <a:prstGeom prst="rect">
            <a:avLst/>
          </a:prstGeom>
          <a:noFill/>
          <a:ln/>
        </p:spPr>
        <p:txBody>
          <a:bodyPr wrap="none" rtlCol="0" anchor="t"/>
          <a:lstStyle/>
          <a:p>
            <a:pPr marL="0" indent="0" algn="l">
              <a:lnSpc>
                <a:spcPts val="2235"/>
              </a:lnSpc>
              <a:buNone/>
            </a:pPr>
            <a:r>
              <a:rPr lang="en-US" sz="1788" b="1" dirty="0">
                <a:solidFill>
                  <a:srgbClr val="3B4E4E"/>
                </a:solidFill>
                <a:latin typeface="Syne" pitchFamily="34" charset="0"/>
                <a:ea typeface="Syne" pitchFamily="34" charset="-122"/>
                <a:cs typeface="Syne" pitchFamily="34" charset="-120"/>
              </a:rPr>
              <a:t>Normal-Form Games</a:t>
            </a:r>
            <a:endParaRPr lang="en-US" sz="1788" dirty="0"/>
          </a:p>
        </p:txBody>
      </p:sp>
      <p:sp>
        <p:nvSpPr>
          <p:cNvPr id="11" name="Text 8"/>
          <p:cNvSpPr/>
          <p:nvPr/>
        </p:nvSpPr>
        <p:spPr>
          <a:xfrm>
            <a:off x="7393424" y="2921794"/>
            <a:ext cx="6601301" cy="1017032"/>
          </a:xfrm>
          <a:prstGeom prst="rect">
            <a:avLst/>
          </a:prstGeom>
          <a:noFill/>
          <a:ln/>
        </p:spPr>
        <p:txBody>
          <a:bodyPr wrap="square" rtlCol="0" anchor="t"/>
          <a:lstStyle/>
          <a:p>
            <a:pPr marL="0" indent="0" algn="l">
              <a:lnSpc>
                <a:spcPts val="2288"/>
              </a:lnSpc>
              <a:buNone/>
            </a:pPr>
            <a:r>
              <a:rPr lang="en-US" sz="1430" dirty="0">
                <a:solidFill>
                  <a:srgbClr val="3B4E4E"/>
                </a:solidFill>
                <a:latin typeface="Overpass" pitchFamily="34" charset="0"/>
                <a:ea typeface="Overpass" pitchFamily="34" charset="-122"/>
                <a:cs typeface="Overpass" pitchFamily="34" charset="-120"/>
              </a:rPr>
              <a:t>The paper introduces the concept of normal-form games as a tuple (Π, U, n) where n is the number of players, Π is the set of policies, and U is the utility function. </a:t>
            </a:r>
            <a:endParaRPr lang="en-US" sz="1350" dirty="0">
              <a:solidFill>
                <a:schemeClr val="tx2"/>
              </a:solidFill>
              <a:latin typeface="Overpass"/>
            </a:endParaRPr>
          </a:p>
        </p:txBody>
      </p:sp>
      <p:sp>
        <p:nvSpPr>
          <p:cNvPr id="12" name="Shape 9"/>
          <p:cNvSpPr/>
          <p:nvPr/>
        </p:nvSpPr>
        <p:spPr>
          <a:xfrm>
            <a:off x="6598801" y="4256663"/>
            <a:ext cx="635675" cy="36314"/>
          </a:xfrm>
          <a:prstGeom prst="roundRect">
            <a:avLst>
              <a:gd name="adj" fmla="val 225080"/>
            </a:avLst>
          </a:prstGeom>
          <a:solidFill>
            <a:srgbClr val="C3D4CC"/>
          </a:solidFill>
          <a:ln/>
        </p:spPr>
        <p:txBody>
          <a:bodyPr/>
          <a:lstStyle/>
          <a:p>
            <a:endParaRPr lang="en-US"/>
          </a:p>
        </p:txBody>
      </p:sp>
      <p:sp>
        <p:nvSpPr>
          <p:cNvPr id="13" name="Shape 10"/>
          <p:cNvSpPr/>
          <p:nvPr/>
        </p:nvSpPr>
        <p:spPr>
          <a:xfrm>
            <a:off x="6190178" y="4070509"/>
            <a:ext cx="408623" cy="408623"/>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14" name="Text 11"/>
          <p:cNvSpPr/>
          <p:nvPr/>
        </p:nvSpPr>
        <p:spPr>
          <a:xfrm>
            <a:off x="6309479" y="4138613"/>
            <a:ext cx="170021" cy="272415"/>
          </a:xfrm>
          <a:prstGeom prst="rect">
            <a:avLst/>
          </a:prstGeom>
          <a:noFill/>
          <a:ln/>
        </p:spPr>
        <p:txBody>
          <a:bodyPr wrap="none" rtlCol="0" anchor="t"/>
          <a:lstStyle/>
          <a:p>
            <a:pPr marL="0" indent="0" algn="ctr">
              <a:lnSpc>
                <a:spcPts val="2145"/>
              </a:lnSpc>
              <a:buNone/>
            </a:pPr>
            <a:r>
              <a:rPr lang="en-US" sz="2145" b="1" dirty="0">
                <a:solidFill>
                  <a:srgbClr val="3B4E4E"/>
                </a:solidFill>
                <a:latin typeface="Syne" pitchFamily="34" charset="0"/>
                <a:ea typeface="Syne" pitchFamily="34" charset="-122"/>
                <a:cs typeface="Syne" pitchFamily="34" charset="-120"/>
              </a:rPr>
              <a:t>2</a:t>
            </a:r>
            <a:endParaRPr lang="en-US" sz="2145" dirty="0"/>
          </a:p>
        </p:txBody>
      </p:sp>
      <p:sp>
        <p:nvSpPr>
          <p:cNvPr id="15" name="Text 12"/>
          <p:cNvSpPr/>
          <p:nvPr/>
        </p:nvSpPr>
        <p:spPr>
          <a:xfrm>
            <a:off x="7393424" y="4047768"/>
            <a:ext cx="3752850" cy="283726"/>
          </a:xfrm>
          <a:prstGeom prst="rect">
            <a:avLst/>
          </a:prstGeom>
          <a:noFill/>
          <a:ln/>
        </p:spPr>
        <p:txBody>
          <a:bodyPr wrap="none" rtlCol="0" anchor="t"/>
          <a:lstStyle/>
          <a:p>
            <a:pPr marL="0" indent="0" algn="l">
              <a:lnSpc>
                <a:spcPts val="2235"/>
              </a:lnSpc>
              <a:buNone/>
            </a:pPr>
            <a:r>
              <a:rPr lang="en-US" sz="1788" b="1" dirty="0">
                <a:solidFill>
                  <a:srgbClr val="3B4E4E"/>
                </a:solidFill>
                <a:latin typeface="Syne" pitchFamily="34" charset="0"/>
                <a:ea typeface="Syne" pitchFamily="34" charset="-122"/>
                <a:cs typeface="Syne" pitchFamily="34" charset="-120"/>
              </a:rPr>
              <a:t>Extensive Games</a:t>
            </a:r>
            <a:endParaRPr lang="en-US" sz="1788" dirty="0"/>
          </a:p>
        </p:txBody>
      </p:sp>
      <p:sp>
        <p:nvSpPr>
          <p:cNvPr id="16" name="Text 13"/>
          <p:cNvSpPr/>
          <p:nvPr/>
        </p:nvSpPr>
        <p:spPr>
          <a:xfrm>
            <a:off x="7393424" y="4440436"/>
            <a:ext cx="6601301" cy="581263"/>
          </a:xfrm>
          <a:prstGeom prst="rect">
            <a:avLst/>
          </a:prstGeom>
          <a:noFill/>
          <a:ln/>
        </p:spPr>
        <p:txBody>
          <a:bodyPr wrap="square" rtlCol="0" anchor="t"/>
          <a:lstStyle/>
          <a:p>
            <a:pPr marL="0" indent="0" algn="l">
              <a:lnSpc>
                <a:spcPts val="2288"/>
              </a:lnSpc>
              <a:buNone/>
            </a:pPr>
            <a:r>
              <a:rPr lang="en-US" sz="1430" dirty="0">
                <a:solidFill>
                  <a:schemeClr val="tx2"/>
                </a:solidFill>
                <a:latin typeface="Overpass"/>
              </a:rPr>
              <a:t>Extensive-form games extend these formalisms to the multistep sequential case (e.g. poker).</a:t>
            </a:r>
            <a:endParaRPr lang="en-US" sz="1430" dirty="0"/>
          </a:p>
        </p:txBody>
      </p:sp>
      <p:sp>
        <p:nvSpPr>
          <p:cNvPr id="17" name="Shape 14"/>
          <p:cNvSpPr/>
          <p:nvPr/>
        </p:nvSpPr>
        <p:spPr>
          <a:xfrm>
            <a:off x="6598801" y="5775305"/>
            <a:ext cx="635675" cy="36314"/>
          </a:xfrm>
          <a:prstGeom prst="roundRect">
            <a:avLst>
              <a:gd name="adj" fmla="val 225080"/>
            </a:avLst>
          </a:prstGeom>
          <a:solidFill>
            <a:srgbClr val="C3D4CC"/>
          </a:solidFill>
          <a:ln/>
        </p:spPr>
        <p:txBody>
          <a:bodyPr/>
          <a:lstStyle/>
          <a:p>
            <a:endParaRPr lang="en-US"/>
          </a:p>
        </p:txBody>
      </p:sp>
      <p:sp>
        <p:nvSpPr>
          <p:cNvPr id="18" name="Shape 15"/>
          <p:cNvSpPr/>
          <p:nvPr/>
        </p:nvSpPr>
        <p:spPr>
          <a:xfrm>
            <a:off x="6190178" y="5589151"/>
            <a:ext cx="408623" cy="408623"/>
          </a:xfrm>
          <a:prstGeom prst="roundRect">
            <a:avLst>
              <a:gd name="adj" fmla="val 20003"/>
            </a:avLst>
          </a:prstGeom>
          <a:solidFill>
            <a:srgbClr val="DDEEE6"/>
          </a:solidFill>
          <a:ln w="7620">
            <a:solidFill>
              <a:srgbClr val="C3D4CC"/>
            </a:solidFill>
            <a:prstDash val="solid"/>
          </a:ln>
        </p:spPr>
        <p:txBody>
          <a:bodyPr/>
          <a:lstStyle/>
          <a:p>
            <a:endParaRPr lang="en-US"/>
          </a:p>
        </p:txBody>
      </p:sp>
      <p:sp>
        <p:nvSpPr>
          <p:cNvPr id="19" name="Text 16"/>
          <p:cNvSpPr/>
          <p:nvPr/>
        </p:nvSpPr>
        <p:spPr>
          <a:xfrm>
            <a:off x="6307098" y="5657255"/>
            <a:ext cx="174665" cy="272415"/>
          </a:xfrm>
          <a:prstGeom prst="rect">
            <a:avLst/>
          </a:prstGeom>
          <a:noFill/>
          <a:ln/>
        </p:spPr>
        <p:txBody>
          <a:bodyPr wrap="none" rtlCol="0" anchor="t"/>
          <a:lstStyle/>
          <a:p>
            <a:pPr marL="0" indent="0" algn="ctr">
              <a:lnSpc>
                <a:spcPts val="2145"/>
              </a:lnSpc>
              <a:buNone/>
            </a:pPr>
            <a:r>
              <a:rPr lang="en-US" sz="2145" b="1" dirty="0">
                <a:solidFill>
                  <a:srgbClr val="3B4E4E"/>
                </a:solidFill>
                <a:latin typeface="Syne" pitchFamily="34" charset="0"/>
                <a:ea typeface="Syne" pitchFamily="34" charset="-122"/>
                <a:cs typeface="Syne" pitchFamily="34" charset="-120"/>
              </a:rPr>
              <a:t>3</a:t>
            </a:r>
            <a:endParaRPr lang="en-US" sz="2145" dirty="0"/>
          </a:p>
        </p:txBody>
      </p:sp>
      <p:sp>
        <p:nvSpPr>
          <p:cNvPr id="20" name="Text 17"/>
          <p:cNvSpPr/>
          <p:nvPr/>
        </p:nvSpPr>
        <p:spPr>
          <a:xfrm>
            <a:off x="7393424" y="5566410"/>
            <a:ext cx="4428173" cy="283726"/>
          </a:xfrm>
          <a:prstGeom prst="rect">
            <a:avLst/>
          </a:prstGeom>
          <a:noFill/>
          <a:ln/>
        </p:spPr>
        <p:txBody>
          <a:bodyPr wrap="none" rtlCol="0" anchor="t"/>
          <a:lstStyle/>
          <a:p>
            <a:pPr marL="0" indent="0" algn="l">
              <a:lnSpc>
                <a:spcPts val="2235"/>
              </a:lnSpc>
              <a:buNone/>
            </a:pPr>
            <a:r>
              <a:rPr lang="en-US" sz="1788" b="1" dirty="0">
                <a:solidFill>
                  <a:srgbClr val="3B4E4E"/>
                </a:solidFill>
                <a:latin typeface="Syne" pitchFamily="34" charset="0"/>
                <a:ea typeface="Syne" pitchFamily="34" charset="-122"/>
                <a:cs typeface="Syne" pitchFamily="34" charset="-120"/>
              </a:rPr>
              <a:t>Double Oracle (DO)</a:t>
            </a:r>
            <a:endParaRPr lang="en-US" sz="1788" dirty="0"/>
          </a:p>
        </p:txBody>
      </p:sp>
      <p:sp>
        <p:nvSpPr>
          <p:cNvPr id="21" name="Text 18"/>
          <p:cNvSpPr/>
          <p:nvPr/>
        </p:nvSpPr>
        <p:spPr>
          <a:xfrm>
            <a:off x="7393424" y="5959078"/>
            <a:ext cx="6601301" cy="581263"/>
          </a:xfrm>
          <a:prstGeom prst="rect">
            <a:avLst/>
          </a:prstGeom>
          <a:noFill/>
          <a:ln/>
        </p:spPr>
        <p:txBody>
          <a:bodyPr wrap="square" rtlCol="0" anchor="t"/>
          <a:lstStyle/>
          <a:p>
            <a:pPr marL="0" indent="0" algn="l">
              <a:lnSpc>
                <a:spcPts val="2288"/>
              </a:lnSpc>
              <a:buNone/>
            </a:pPr>
            <a:endParaRPr lang="en-US" sz="1430" dirty="0"/>
          </a:p>
        </p:txBody>
      </p:sp>
      <p:pic>
        <p:nvPicPr>
          <p:cNvPr id="23" name="Picture 22">
            <a:extLst>
              <a:ext uri="{FF2B5EF4-FFF2-40B4-BE49-F238E27FC236}">
                <a16:creationId xmlns:a16="http://schemas.microsoft.com/office/drawing/2014/main" id="{D689D700-B769-5984-3230-72DDE48386C7}"/>
              </a:ext>
            </a:extLst>
          </p:cNvPr>
          <p:cNvPicPr>
            <a:picLocks noChangeAspect="1"/>
          </p:cNvPicPr>
          <p:nvPr/>
        </p:nvPicPr>
        <p:blipFill>
          <a:blip r:embed="rId4"/>
          <a:stretch>
            <a:fillRect/>
          </a:stretch>
        </p:blipFill>
        <p:spPr>
          <a:xfrm>
            <a:off x="8094372" y="6650135"/>
            <a:ext cx="4854361" cy="1234547"/>
          </a:xfrm>
          <a:prstGeom prst="rect">
            <a:avLst/>
          </a:prstGeom>
        </p:spPr>
      </p:pic>
      <p:sp>
        <p:nvSpPr>
          <p:cNvPr id="24" name="Text 13">
            <a:extLst>
              <a:ext uri="{FF2B5EF4-FFF2-40B4-BE49-F238E27FC236}">
                <a16:creationId xmlns:a16="http://schemas.microsoft.com/office/drawing/2014/main" id="{B9D343DE-9773-7DC0-132E-2CBFA201953C}"/>
              </a:ext>
            </a:extLst>
          </p:cNvPr>
          <p:cNvSpPr/>
          <p:nvPr/>
        </p:nvSpPr>
        <p:spPr>
          <a:xfrm>
            <a:off x="7419227" y="5926891"/>
            <a:ext cx="6601301" cy="581263"/>
          </a:xfrm>
          <a:prstGeom prst="rect">
            <a:avLst/>
          </a:prstGeom>
          <a:noFill/>
          <a:ln/>
        </p:spPr>
        <p:txBody>
          <a:bodyPr wrap="square" rtlCol="0" anchor="t"/>
          <a:lstStyle/>
          <a:p>
            <a:pPr marL="0" indent="0" algn="l">
              <a:lnSpc>
                <a:spcPts val="2288"/>
              </a:lnSpc>
              <a:buNone/>
            </a:pPr>
            <a:r>
              <a:rPr lang="en-US" sz="1430" dirty="0">
                <a:solidFill>
                  <a:schemeClr val="tx2"/>
                </a:solidFill>
              </a:rPr>
              <a:t>Clearly, DO is guaranteed to converge to an equilibrium in two-player games. But, in the worst-case, the entire strategy space may have to be enumerated.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00564" y="871538"/>
            <a:ext cx="7742873" cy="1250871"/>
          </a:xfrm>
          <a:prstGeom prst="rect">
            <a:avLst/>
          </a:prstGeom>
          <a:noFill/>
          <a:ln/>
        </p:spPr>
        <p:txBody>
          <a:bodyPr wrap="square" rtlCol="0" anchor="t"/>
          <a:lstStyle/>
          <a:p>
            <a:pPr marL="0" indent="0">
              <a:lnSpc>
                <a:spcPts val="4926"/>
              </a:lnSpc>
              <a:buNone/>
            </a:pPr>
            <a:r>
              <a:rPr lang="en-US" sz="3941" b="1" dirty="0">
                <a:solidFill>
                  <a:srgbClr val="233939"/>
                </a:solidFill>
                <a:latin typeface="Syne" pitchFamily="34" charset="0"/>
                <a:ea typeface="Syne" pitchFamily="34" charset="-122"/>
                <a:cs typeface="Syne" pitchFamily="34" charset="-120"/>
              </a:rPr>
              <a:t>Challenges and Contributions</a:t>
            </a:r>
            <a:endParaRPr lang="en-US" sz="3941" dirty="0"/>
          </a:p>
        </p:txBody>
      </p:sp>
      <p:sp>
        <p:nvSpPr>
          <p:cNvPr id="6" name="Shape 3"/>
          <p:cNvSpPr/>
          <p:nvPr/>
        </p:nvSpPr>
        <p:spPr>
          <a:xfrm>
            <a:off x="700564" y="2647712"/>
            <a:ext cx="450294" cy="450294"/>
          </a:xfrm>
          <a:prstGeom prst="roundRect">
            <a:avLst>
              <a:gd name="adj" fmla="val 20005"/>
            </a:avLst>
          </a:prstGeom>
          <a:solidFill>
            <a:srgbClr val="DDEEE6"/>
          </a:solidFill>
          <a:ln w="7620">
            <a:solidFill>
              <a:srgbClr val="C3D4CC"/>
            </a:solidFill>
            <a:prstDash val="solid"/>
          </a:ln>
        </p:spPr>
        <p:txBody>
          <a:bodyPr/>
          <a:lstStyle/>
          <a:p>
            <a:endParaRPr lang="en-US"/>
          </a:p>
        </p:txBody>
      </p:sp>
      <p:sp>
        <p:nvSpPr>
          <p:cNvPr id="7" name="Text 4"/>
          <p:cNvSpPr/>
          <p:nvPr/>
        </p:nvSpPr>
        <p:spPr>
          <a:xfrm>
            <a:off x="867132" y="2722721"/>
            <a:ext cx="117157" cy="300276"/>
          </a:xfrm>
          <a:prstGeom prst="rect">
            <a:avLst/>
          </a:prstGeom>
          <a:noFill/>
          <a:ln/>
        </p:spPr>
        <p:txBody>
          <a:bodyPr wrap="none" rtlCol="0" anchor="t"/>
          <a:lstStyle/>
          <a:p>
            <a:pPr marL="0" indent="0" algn="ctr">
              <a:lnSpc>
                <a:spcPts val="2364"/>
              </a:lnSpc>
              <a:buNone/>
            </a:pPr>
            <a:r>
              <a:rPr lang="en-US" sz="2364" b="1" dirty="0">
                <a:solidFill>
                  <a:srgbClr val="3B4E4E"/>
                </a:solidFill>
                <a:latin typeface="Syne" pitchFamily="34" charset="0"/>
                <a:ea typeface="Syne" pitchFamily="34" charset="-122"/>
                <a:cs typeface="Syne" pitchFamily="34" charset="-120"/>
              </a:rPr>
              <a:t>1</a:t>
            </a:r>
            <a:endParaRPr lang="en-US" sz="2364" dirty="0"/>
          </a:p>
        </p:txBody>
      </p:sp>
      <p:sp>
        <p:nvSpPr>
          <p:cNvPr id="8" name="Text 5"/>
          <p:cNvSpPr/>
          <p:nvPr/>
        </p:nvSpPr>
        <p:spPr>
          <a:xfrm>
            <a:off x="1351002" y="2647712"/>
            <a:ext cx="4470797" cy="312777"/>
          </a:xfrm>
          <a:prstGeom prst="rect">
            <a:avLst/>
          </a:prstGeom>
          <a:noFill/>
          <a:ln/>
        </p:spPr>
        <p:txBody>
          <a:bodyPr wrap="none" rtlCol="0" anchor="t"/>
          <a:lstStyle/>
          <a:p>
            <a:pPr marL="0" indent="0">
              <a:lnSpc>
                <a:spcPts val="2463"/>
              </a:lnSpc>
              <a:buNone/>
            </a:pPr>
            <a:r>
              <a:rPr lang="en-US" sz="1970" b="1" dirty="0">
                <a:solidFill>
                  <a:srgbClr val="3B4E4E"/>
                </a:solidFill>
                <a:latin typeface="Syne" pitchFamily="34" charset="0"/>
                <a:ea typeface="Syne" pitchFamily="34" charset="-122"/>
                <a:cs typeface="Syne" pitchFamily="34" charset="-120"/>
              </a:rPr>
              <a:t>Overfitting in Multiagent Settings</a:t>
            </a:r>
            <a:endParaRPr lang="en-US" sz="1970" dirty="0"/>
          </a:p>
        </p:txBody>
      </p:sp>
      <p:sp>
        <p:nvSpPr>
          <p:cNvPr id="9" name="Text 6"/>
          <p:cNvSpPr/>
          <p:nvPr/>
        </p:nvSpPr>
        <p:spPr>
          <a:xfrm>
            <a:off x="1351002" y="3080504"/>
            <a:ext cx="7092434" cy="640318"/>
          </a:xfrm>
          <a:prstGeom prst="rect">
            <a:avLst/>
          </a:prstGeom>
          <a:noFill/>
          <a:ln/>
        </p:spPr>
        <p:txBody>
          <a:bodyPr wrap="square" rtlCol="0" anchor="t"/>
          <a:lstStyle/>
          <a:p>
            <a:pPr marL="0" indent="0">
              <a:lnSpc>
                <a:spcPts val="2522"/>
              </a:lnSpc>
              <a:buNone/>
            </a:pPr>
            <a:r>
              <a:rPr lang="en-US" sz="1576" dirty="0">
                <a:solidFill>
                  <a:srgbClr val="3B4E4E"/>
                </a:solidFill>
                <a:latin typeface="Overpass" pitchFamily="34" charset="0"/>
                <a:ea typeface="Overpass" pitchFamily="34" charset="-122"/>
                <a:cs typeface="Overpass" pitchFamily="34" charset="-120"/>
              </a:rPr>
              <a:t>The paper highlights the importance of addressing overfitting in multiagent environments, where dynamic reactions to observed behavior are crucial.</a:t>
            </a:r>
            <a:endParaRPr lang="en-US" sz="1576" dirty="0"/>
          </a:p>
        </p:txBody>
      </p:sp>
      <p:sp>
        <p:nvSpPr>
          <p:cNvPr id="10" name="Shape 7"/>
          <p:cNvSpPr/>
          <p:nvPr/>
        </p:nvSpPr>
        <p:spPr>
          <a:xfrm>
            <a:off x="700564" y="4146113"/>
            <a:ext cx="450294" cy="450294"/>
          </a:xfrm>
          <a:prstGeom prst="roundRect">
            <a:avLst>
              <a:gd name="adj" fmla="val 20005"/>
            </a:avLst>
          </a:prstGeom>
          <a:solidFill>
            <a:srgbClr val="DDEEE6"/>
          </a:solidFill>
          <a:ln w="7620">
            <a:solidFill>
              <a:srgbClr val="C3D4CC"/>
            </a:solidFill>
            <a:prstDash val="solid"/>
          </a:ln>
        </p:spPr>
        <p:txBody>
          <a:bodyPr/>
          <a:lstStyle/>
          <a:p>
            <a:endParaRPr lang="en-US"/>
          </a:p>
        </p:txBody>
      </p:sp>
      <p:sp>
        <p:nvSpPr>
          <p:cNvPr id="11" name="Text 8"/>
          <p:cNvSpPr/>
          <p:nvPr/>
        </p:nvSpPr>
        <p:spPr>
          <a:xfrm>
            <a:off x="832009" y="4221123"/>
            <a:ext cx="187404" cy="300276"/>
          </a:xfrm>
          <a:prstGeom prst="rect">
            <a:avLst/>
          </a:prstGeom>
          <a:noFill/>
          <a:ln/>
        </p:spPr>
        <p:txBody>
          <a:bodyPr wrap="none" rtlCol="0" anchor="t"/>
          <a:lstStyle/>
          <a:p>
            <a:pPr marL="0" indent="0" algn="ctr">
              <a:lnSpc>
                <a:spcPts val="2364"/>
              </a:lnSpc>
              <a:buNone/>
            </a:pPr>
            <a:r>
              <a:rPr lang="en-US" sz="2364" b="1" dirty="0">
                <a:solidFill>
                  <a:srgbClr val="3B4E4E"/>
                </a:solidFill>
                <a:latin typeface="Syne" pitchFamily="34" charset="0"/>
                <a:ea typeface="Syne" pitchFamily="34" charset="-122"/>
                <a:cs typeface="Syne" pitchFamily="34" charset="-120"/>
              </a:rPr>
              <a:t>2</a:t>
            </a:r>
            <a:endParaRPr lang="en-US" sz="2364" dirty="0"/>
          </a:p>
        </p:txBody>
      </p:sp>
      <p:sp>
        <p:nvSpPr>
          <p:cNvPr id="12" name="Text 9"/>
          <p:cNvSpPr/>
          <p:nvPr/>
        </p:nvSpPr>
        <p:spPr>
          <a:xfrm>
            <a:off x="1351002" y="4146113"/>
            <a:ext cx="2772489" cy="312777"/>
          </a:xfrm>
          <a:prstGeom prst="rect">
            <a:avLst/>
          </a:prstGeom>
          <a:noFill/>
          <a:ln/>
        </p:spPr>
        <p:txBody>
          <a:bodyPr wrap="none" rtlCol="0" anchor="t"/>
          <a:lstStyle/>
          <a:p>
            <a:pPr marL="0" indent="0">
              <a:lnSpc>
                <a:spcPts val="2463"/>
              </a:lnSpc>
              <a:buNone/>
            </a:pPr>
            <a:r>
              <a:rPr lang="en-US" sz="1970" b="1" dirty="0">
                <a:solidFill>
                  <a:srgbClr val="3B4E4E"/>
                </a:solidFill>
                <a:latin typeface="Syne" pitchFamily="34" charset="0"/>
                <a:ea typeface="Syne" pitchFamily="34" charset="-122"/>
                <a:cs typeface="Syne" pitchFamily="34" charset="-120"/>
              </a:rPr>
              <a:t>Partial Observability</a:t>
            </a:r>
            <a:endParaRPr lang="en-US" sz="1970" dirty="0"/>
          </a:p>
        </p:txBody>
      </p:sp>
      <p:sp>
        <p:nvSpPr>
          <p:cNvPr id="13" name="Text 10"/>
          <p:cNvSpPr/>
          <p:nvPr/>
        </p:nvSpPr>
        <p:spPr>
          <a:xfrm>
            <a:off x="1351002" y="4578906"/>
            <a:ext cx="7092434" cy="960477"/>
          </a:xfrm>
          <a:prstGeom prst="rect">
            <a:avLst/>
          </a:prstGeom>
          <a:noFill/>
          <a:ln/>
        </p:spPr>
        <p:txBody>
          <a:bodyPr wrap="square" rtlCol="0" anchor="t"/>
          <a:lstStyle/>
          <a:p>
            <a:pPr marL="0" indent="0">
              <a:lnSpc>
                <a:spcPts val="2522"/>
              </a:lnSpc>
              <a:buNone/>
            </a:pPr>
            <a:r>
              <a:rPr lang="en-US" sz="1576" dirty="0">
                <a:solidFill>
                  <a:srgbClr val="3B4E4E"/>
                </a:solidFill>
                <a:latin typeface="Overpass" pitchFamily="34" charset="0"/>
                <a:ea typeface="Overpass" pitchFamily="34" charset="-122"/>
                <a:cs typeface="Overpass" pitchFamily="34" charset="-120"/>
              </a:rPr>
              <a:t>The authors discuss various approaches to handling partial observability in multiagent settings, including policy iteration methods and decentralized cooperative problem-solving.</a:t>
            </a:r>
            <a:endParaRPr lang="en-US" sz="1576" dirty="0"/>
          </a:p>
        </p:txBody>
      </p:sp>
      <p:sp>
        <p:nvSpPr>
          <p:cNvPr id="14" name="Shape 11"/>
          <p:cNvSpPr/>
          <p:nvPr/>
        </p:nvSpPr>
        <p:spPr>
          <a:xfrm>
            <a:off x="700564" y="5964674"/>
            <a:ext cx="450294" cy="450294"/>
          </a:xfrm>
          <a:prstGeom prst="roundRect">
            <a:avLst>
              <a:gd name="adj" fmla="val 20005"/>
            </a:avLst>
          </a:prstGeom>
          <a:solidFill>
            <a:srgbClr val="DDEEE6"/>
          </a:solidFill>
          <a:ln w="7620">
            <a:solidFill>
              <a:srgbClr val="C3D4CC"/>
            </a:solidFill>
            <a:prstDash val="solid"/>
          </a:ln>
        </p:spPr>
        <p:txBody>
          <a:bodyPr/>
          <a:lstStyle/>
          <a:p>
            <a:endParaRPr lang="en-US"/>
          </a:p>
        </p:txBody>
      </p:sp>
      <p:sp>
        <p:nvSpPr>
          <p:cNvPr id="15" name="Text 12"/>
          <p:cNvSpPr/>
          <p:nvPr/>
        </p:nvSpPr>
        <p:spPr>
          <a:xfrm>
            <a:off x="829508" y="6039683"/>
            <a:ext cx="192405" cy="300276"/>
          </a:xfrm>
          <a:prstGeom prst="rect">
            <a:avLst/>
          </a:prstGeom>
          <a:noFill/>
          <a:ln/>
        </p:spPr>
        <p:txBody>
          <a:bodyPr wrap="none" rtlCol="0" anchor="t"/>
          <a:lstStyle/>
          <a:p>
            <a:pPr marL="0" indent="0" algn="ctr">
              <a:lnSpc>
                <a:spcPts val="2364"/>
              </a:lnSpc>
              <a:buNone/>
            </a:pPr>
            <a:r>
              <a:rPr lang="en-US" sz="2364" b="1" dirty="0">
                <a:solidFill>
                  <a:srgbClr val="3B4E4E"/>
                </a:solidFill>
                <a:latin typeface="Syne" pitchFamily="34" charset="0"/>
                <a:ea typeface="Syne" pitchFamily="34" charset="-122"/>
                <a:cs typeface="Syne" pitchFamily="34" charset="-120"/>
              </a:rPr>
              <a:t>3</a:t>
            </a:r>
            <a:endParaRPr lang="en-US" sz="2364" dirty="0"/>
          </a:p>
        </p:txBody>
      </p:sp>
      <p:sp>
        <p:nvSpPr>
          <p:cNvPr id="16" name="Text 13"/>
          <p:cNvSpPr/>
          <p:nvPr/>
        </p:nvSpPr>
        <p:spPr>
          <a:xfrm>
            <a:off x="1351002" y="5964674"/>
            <a:ext cx="2502218" cy="312777"/>
          </a:xfrm>
          <a:prstGeom prst="rect">
            <a:avLst/>
          </a:prstGeom>
          <a:noFill/>
          <a:ln/>
        </p:spPr>
        <p:txBody>
          <a:bodyPr wrap="none" rtlCol="0" anchor="t"/>
          <a:lstStyle/>
          <a:p>
            <a:pPr marL="0" indent="0">
              <a:lnSpc>
                <a:spcPts val="2463"/>
              </a:lnSpc>
              <a:buNone/>
            </a:pPr>
            <a:r>
              <a:rPr lang="en-US" sz="1970" b="1" dirty="0">
                <a:solidFill>
                  <a:srgbClr val="3B4E4E"/>
                </a:solidFill>
                <a:latin typeface="Syne" pitchFamily="34" charset="0"/>
                <a:ea typeface="Syne" pitchFamily="34" charset="-122"/>
                <a:cs typeface="Syne" pitchFamily="34" charset="-120"/>
              </a:rPr>
              <a:t>New Metric</a:t>
            </a:r>
            <a:endParaRPr lang="en-US" sz="1970" dirty="0"/>
          </a:p>
        </p:txBody>
      </p:sp>
      <p:sp>
        <p:nvSpPr>
          <p:cNvPr id="17" name="Text 14"/>
          <p:cNvSpPr/>
          <p:nvPr/>
        </p:nvSpPr>
        <p:spPr>
          <a:xfrm>
            <a:off x="1351002" y="6397466"/>
            <a:ext cx="7092434" cy="960477"/>
          </a:xfrm>
          <a:prstGeom prst="rect">
            <a:avLst/>
          </a:prstGeom>
          <a:noFill/>
          <a:ln/>
        </p:spPr>
        <p:txBody>
          <a:bodyPr wrap="square" rtlCol="0" anchor="t"/>
          <a:lstStyle/>
          <a:p>
            <a:pPr marL="0" indent="0">
              <a:lnSpc>
                <a:spcPts val="2522"/>
              </a:lnSpc>
              <a:buNone/>
            </a:pPr>
            <a:r>
              <a:rPr lang="en-US" sz="1576" dirty="0">
                <a:solidFill>
                  <a:srgbClr val="3B4E4E"/>
                </a:solidFill>
                <a:latin typeface="Overpass" pitchFamily="34" charset="0"/>
                <a:ea typeface="Overpass" pitchFamily="34" charset="-122"/>
                <a:cs typeface="Overpass" pitchFamily="34" charset="-120"/>
              </a:rPr>
              <a:t>The introduction of joint-policy correlation as a new metric to quantify the effects of policy correlation in independent learners is a key contribution of the paper.</a:t>
            </a:r>
            <a:endParaRPr lang="en-US" sz="1576"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txBody>
          <a:bodyPr/>
          <a:lstStyle/>
          <a:p>
            <a:endParaRPr lang="en-US"/>
          </a:p>
        </p:txBody>
      </p:sp>
      <p:sp>
        <p:nvSpPr>
          <p:cNvPr id="3" name="Shape 1"/>
          <p:cNvSpPr/>
          <p:nvPr/>
        </p:nvSpPr>
        <p:spPr>
          <a:xfrm>
            <a:off x="0" y="0"/>
            <a:ext cx="14630400" cy="8229600"/>
          </a:xfrm>
          <a:prstGeom prst="rect">
            <a:avLst/>
          </a:prstGeom>
          <a:solidFill>
            <a:srgbClr val="FFFDE6"/>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5908" y="653296"/>
            <a:ext cx="7484983" cy="1481376"/>
          </a:xfrm>
          <a:prstGeom prst="rect">
            <a:avLst/>
          </a:prstGeom>
          <a:noFill/>
          <a:ln/>
        </p:spPr>
        <p:txBody>
          <a:bodyPr wrap="square" rtlCol="0" anchor="t"/>
          <a:lstStyle/>
          <a:p>
            <a:pPr marL="0" indent="0">
              <a:lnSpc>
                <a:spcPts val="5832"/>
              </a:lnSpc>
              <a:buNone/>
            </a:pPr>
            <a:r>
              <a:rPr lang="en-US" sz="4666" b="1" dirty="0">
                <a:solidFill>
                  <a:srgbClr val="233939"/>
                </a:solidFill>
                <a:latin typeface="Syne" pitchFamily="34" charset="0"/>
                <a:ea typeface="Syne" pitchFamily="34" charset="-122"/>
                <a:cs typeface="Syne" pitchFamily="34" charset="-120"/>
              </a:rPr>
              <a:t>PSRO: Introduction and Concept</a:t>
            </a:r>
            <a:endParaRPr lang="en-US" sz="4666" dirty="0"/>
          </a:p>
        </p:txBody>
      </p:sp>
      <p:sp>
        <p:nvSpPr>
          <p:cNvPr id="6" name="Shape 3"/>
          <p:cNvSpPr/>
          <p:nvPr/>
        </p:nvSpPr>
        <p:spPr>
          <a:xfrm>
            <a:off x="6315908" y="2756654"/>
            <a:ext cx="533162" cy="533162"/>
          </a:xfrm>
          <a:prstGeom prst="roundRect">
            <a:avLst>
              <a:gd name="adj" fmla="val 20004"/>
            </a:avLst>
          </a:prstGeom>
          <a:solidFill>
            <a:srgbClr val="DDEEE6"/>
          </a:solidFill>
          <a:ln w="7620">
            <a:solidFill>
              <a:srgbClr val="C3D4CC"/>
            </a:solidFill>
            <a:prstDash val="solid"/>
          </a:ln>
        </p:spPr>
        <p:txBody>
          <a:bodyPr/>
          <a:lstStyle/>
          <a:p>
            <a:endParaRPr lang="en-US"/>
          </a:p>
        </p:txBody>
      </p:sp>
      <p:sp>
        <p:nvSpPr>
          <p:cNvPr id="7" name="Text 4"/>
          <p:cNvSpPr/>
          <p:nvPr/>
        </p:nvSpPr>
        <p:spPr>
          <a:xfrm>
            <a:off x="6513076" y="2845475"/>
            <a:ext cx="138708" cy="355521"/>
          </a:xfrm>
          <a:prstGeom prst="rect">
            <a:avLst/>
          </a:prstGeom>
          <a:noFill/>
          <a:ln/>
        </p:spPr>
        <p:txBody>
          <a:bodyPr wrap="none" rtlCol="0" anchor="t"/>
          <a:lstStyle/>
          <a:p>
            <a:pPr marL="0" indent="0" algn="ctr">
              <a:lnSpc>
                <a:spcPts val="2799"/>
              </a:lnSpc>
              <a:buNone/>
            </a:pPr>
            <a:r>
              <a:rPr lang="en-US" sz="2799" b="1" dirty="0">
                <a:solidFill>
                  <a:srgbClr val="3B4E4E"/>
                </a:solidFill>
                <a:latin typeface="Syne" pitchFamily="34" charset="0"/>
                <a:ea typeface="Syne" pitchFamily="34" charset="-122"/>
                <a:cs typeface="Syne" pitchFamily="34" charset="-120"/>
              </a:rPr>
              <a:t>1</a:t>
            </a:r>
            <a:endParaRPr lang="en-US" sz="2799" dirty="0"/>
          </a:p>
        </p:txBody>
      </p:sp>
      <p:sp>
        <p:nvSpPr>
          <p:cNvPr id="8" name="Text 5"/>
          <p:cNvSpPr/>
          <p:nvPr/>
        </p:nvSpPr>
        <p:spPr>
          <a:xfrm>
            <a:off x="7086005" y="2756654"/>
            <a:ext cx="3159919" cy="370284"/>
          </a:xfrm>
          <a:prstGeom prst="rect">
            <a:avLst/>
          </a:prstGeom>
          <a:noFill/>
          <a:ln/>
        </p:spPr>
        <p:txBody>
          <a:bodyPr wrap="none" rtlCol="0" anchor="t"/>
          <a:lstStyle/>
          <a:p>
            <a:pPr marL="0" indent="0">
              <a:lnSpc>
                <a:spcPts val="2916"/>
              </a:lnSpc>
              <a:buNone/>
            </a:pPr>
            <a:r>
              <a:rPr lang="en-US" sz="2333" b="1" dirty="0">
                <a:solidFill>
                  <a:srgbClr val="3B4E4E"/>
                </a:solidFill>
                <a:latin typeface="Syne" pitchFamily="34" charset="0"/>
                <a:ea typeface="Syne" pitchFamily="34" charset="-122"/>
                <a:cs typeface="Syne" pitchFamily="34" charset="-120"/>
              </a:rPr>
              <a:t>Policy Space Focus</a:t>
            </a:r>
            <a:endParaRPr lang="en-US" sz="2333" dirty="0"/>
          </a:p>
        </p:txBody>
      </p:sp>
      <p:sp>
        <p:nvSpPr>
          <p:cNvPr id="9" name="Text 6"/>
          <p:cNvSpPr/>
          <p:nvPr/>
        </p:nvSpPr>
        <p:spPr>
          <a:xfrm>
            <a:off x="7086005" y="3269099"/>
            <a:ext cx="6714887" cy="758428"/>
          </a:xfrm>
          <a:prstGeom prst="rect">
            <a:avLst/>
          </a:prstGeom>
          <a:noFill/>
          <a:ln/>
        </p:spPr>
        <p:txBody>
          <a:bodyPr wrap="square" rtlCol="0" anchor="t"/>
          <a:lstStyle/>
          <a:p>
            <a:pPr marL="0" indent="0">
              <a:lnSpc>
                <a:spcPts val="2986"/>
              </a:lnSpc>
              <a:buNone/>
            </a:pPr>
            <a:r>
              <a:rPr lang="en-US" sz="1866" dirty="0">
                <a:solidFill>
                  <a:srgbClr val="3B4E4E"/>
                </a:solidFill>
                <a:latin typeface="Overpass" pitchFamily="34" charset="0"/>
                <a:ea typeface="Overpass" pitchFamily="34" charset="-122"/>
                <a:cs typeface="Overpass" pitchFamily="34" charset="-120"/>
              </a:rPr>
              <a:t>PSRO operates on policy space, not action space, offering more flexibility.</a:t>
            </a:r>
            <a:endParaRPr lang="en-US" sz="1866" dirty="0"/>
          </a:p>
        </p:txBody>
      </p:sp>
      <p:sp>
        <p:nvSpPr>
          <p:cNvPr id="10" name="Shape 7"/>
          <p:cNvSpPr/>
          <p:nvPr/>
        </p:nvSpPr>
        <p:spPr>
          <a:xfrm>
            <a:off x="6315908" y="4531043"/>
            <a:ext cx="533162" cy="533162"/>
          </a:xfrm>
          <a:prstGeom prst="roundRect">
            <a:avLst>
              <a:gd name="adj" fmla="val 20004"/>
            </a:avLst>
          </a:prstGeom>
          <a:solidFill>
            <a:srgbClr val="DDEEE6"/>
          </a:solidFill>
          <a:ln w="7620">
            <a:solidFill>
              <a:srgbClr val="C3D4CC"/>
            </a:solidFill>
            <a:prstDash val="solid"/>
          </a:ln>
        </p:spPr>
        <p:txBody>
          <a:bodyPr/>
          <a:lstStyle/>
          <a:p>
            <a:endParaRPr lang="en-US"/>
          </a:p>
        </p:txBody>
      </p:sp>
      <p:sp>
        <p:nvSpPr>
          <p:cNvPr id="11" name="Text 8"/>
          <p:cNvSpPr/>
          <p:nvPr/>
        </p:nvSpPr>
        <p:spPr>
          <a:xfrm>
            <a:off x="6471523" y="4619863"/>
            <a:ext cx="221813" cy="355521"/>
          </a:xfrm>
          <a:prstGeom prst="rect">
            <a:avLst/>
          </a:prstGeom>
          <a:noFill/>
          <a:ln/>
        </p:spPr>
        <p:txBody>
          <a:bodyPr wrap="none" rtlCol="0" anchor="t"/>
          <a:lstStyle/>
          <a:p>
            <a:pPr marL="0" indent="0" algn="ctr">
              <a:lnSpc>
                <a:spcPts val="2799"/>
              </a:lnSpc>
              <a:buNone/>
            </a:pPr>
            <a:r>
              <a:rPr lang="en-US" sz="2799" b="1" dirty="0">
                <a:solidFill>
                  <a:srgbClr val="3B4E4E"/>
                </a:solidFill>
                <a:latin typeface="Syne" pitchFamily="34" charset="0"/>
                <a:ea typeface="Syne" pitchFamily="34" charset="-122"/>
                <a:cs typeface="Syne" pitchFamily="34" charset="-120"/>
              </a:rPr>
              <a:t>2</a:t>
            </a:r>
            <a:endParaRPr lang="en-US" sz="2799" dirty="0"/>
          </a:p>
        </p:txBody>
      </p:sp>
      <p:sp>
        <p:nvSpPr>
          <p:cNvPr id="12" name="Text 9"/>
          <p:cNvSpPr/>
          <p:nvPr/>
        </p:nvSpPr>
        <p:spPr>
          <a:xfrm>
            <a:off x="7086005" y="4531043"/>
            <a:ext cx="2962632" cy="370284"/>
          </a:xfrm>
          <a:prstGeom prst="rect">
            <a:avLst/>
          </a:prstGeom>
          <a:noFill/>
          <a:ln/>
        </p:spPr>
        <p:txBody>
          <a:bodyPr wrap="none" rtlCol="0" anchor="t"/>
          <a:lstStyle/>
          <a:p>
            <a:pPr marL="0" indent="0">
              <a:lnSpc>
                <a:spcPts val="2916"/>
              </a:lnSpc>
              <a:buNone/>
            </a:pPr>
            <a:r>
              <a:rPr lang="en-US" sz="2333" b="1" dirty="0">
                <a:solidFill>
                  <a:srgbClr val="3B4E4E"/>
                </a:solidFill>
                <a:latin typeface="Syne" pitchFamily="34" charset="0"/>
                <a:ea typeface="Syne" pitchFamily="34" charset="-122"/>
                <a:cs typeface="Syne" pitchFamily="34" charset="-120"/>
              </a:rPr>
              <a:t>Generalization</a:t>
            </a:r>
            <a:endParaRPr lang="en-US" sz="2333" dirty="0"/>
          </a:p>
        </p:txBody>
      </p:sp>
      <p:sp>
        <p:nvSpPr>
          <p:cNvPr id="13" name="Text 10"/>
          <p:cNvSpPr/>
          <p:nvPr/>
        </p:nvSpPr>
        <p:spPr>
          <a:xfrm>
            <a:off x="7086005" y="5043488"/>
            <a:ext cx="6714887" cy="758428"/>
          </a:xfrm>
          <a:prstGeom prst="rect">
            <a:avLst/>
          </a:prstGeom>
          <a:noFill/>
          <a:ln/>
        </p:spPr>
        <p:txBody>
          <a:bodyPr wrap="square" rtlCol="0" anchor="t"/>
          <a:lstStyle/>
          <a:p>
            <a:pPr marL="0" indent="0">
              <a:lnSpc>
                <a:spcPts val="2986"/>
              </a:lnSpc>
              <a:buNone/>
            </a:pPr>
            <a:r>
              <a:rPr lang="en-US" sz="1866" dirty="0">
                <a:solidFill>
                  <a:srgbClr val="3B4E4E"/>
                </a:solidFill>
                <a:latin typeface="Overpass" pitchFamily="34" charset="0"/>
                <a:ea typeface="Overpass" pitchFamily="34" charset="-122"/>
                <a:cs typeface="Overpass" pitchFamily="34" charset="-120"/>
              </a:rPr>
              <a:t>It generalizes the Double Oracle approach and uses parameterized policies.</a:t>
            </a:r>
            <a:endParaRPr lang="en-US" sz="1866" dirty="0"/>
          </a:p>
        </p:txBody>
      </p:sp>
      <p:sp>
        <p:nvSpPr>
          <p:cNvPr id="14" name="Shape 11"/>
          <p:cNvSpPr/>
          <p:nvPr/>
        </p:nvSpPr>
        <p:spPr>
          <a:xfrm>
            <a:off x="6315908" y="6305431"/>
            <a:ext cx="533162" cy="533162"/>
          </a:xfrm>
          <a:prstGeom prst="roundRect">
            <a:avLst>
              <a:gd name="adj" fmla="val 20004"/>
            </a:avLst>
          </a:prstGeom>
          <a:solidFill>
            <a:srgbClr val="DDEEE6"/>
          </a:solidFill>
          <a:ln w="7620">
            <a:solidFill>
              <a:srgbClr val="C3D4CC"/>
            </a:solidFill>
            <a:prstDash val="solid"/>
          </a:ln>
        </p:spPr>
        <p:txBody>
          <a:bodyPr/>
          <a:lstStyle/>
          <a:p>
            <a:endParaRPr lang="en-US"/>
          </a:p>
        </p:txBody>
      </p:sp>
      <p:sp>
        <p:nvSpPr>
          <p:cNvPr id="15" name="Text 12"/>
          <p:cNvSpPr/>
          <p:nvPr/>
        </p:nvSpPr>
        <p:spPr>
          <a:xfrm>
            <a:off x="6468547" y="6394252"/>
            <a:ext cx="227886" cy="355521"/>
          </a:xfrm>
          <a:prstGeom prst="rect">
            <a:avLst/>
          </a:prstGeom>
          <a:noFill/>
          <a:ln/>
        </p:spPr>
        <p:txBody>
          <a:bodyPr wrap="none" rtlCol="0" anchor="t"/>
          <a:lstStyle/>
          <a:p>
            <a:pPr marL="0" indent="0" algn="ctr">
              <a:lnSpc>
                <a:spcPts val="2799"/>
              </a:lnSpc>
              <a:buNone/>
            </a:pPr>
            <a:r>
              <a:rPr lang="en-US" sz="2799" b="1" dirty="0">
                <a:solidFill>
                  <a:srgbClr val="3B4E4E"/>
                </a:solidFill>
                <a:latin typeface="Syne" pitchFamily="34" charset="0"/>
                <a:ea typeface="Syne" pitchFamily="34" charset="-122"/>
                <a:cs typeface="Syne" pitchFamily="34" charset="-120"/>
              </a:rPr>
              <a:t>3</a:t>
            </a:r>
            <a:endParaRPr lang="en-US" sz="2799" dirty="0"/>
          </a:p>
        </p:txBody>
      </p:sp>
      <p:sp>
        <p:nvSpPr>
          <p:cNvPr id="16" name="Text 13"/>
          <p:cNvSpPr/>
          <p:nvPr/>
        </p:nvSpPr>
        <p:spPr>
          <a:xfrm>
            <a:off x="7086005" y="6305431"/>
            <a:ext cx="3691057" cy="370284"/>
          </a:xfrm>
          <a:prstGeom prst="rect">
            <a:avLst/>
          </a:prstGeom>
          <a:noFill/>
          <a:ln/>
        </p:spPr>
        <p:txBody>
          <a:bodyPr wrap="none" rtlCol="0" anchor="t"/>
          <a:lstStyle/>
          <a:p>
            <a:pPr marL="0" indent="0">
              <a:lnSpc>
                <a:spcPts val="2916"/>
              </a:lnSpc>
              <a:buNone/>
            </a:pPr>
            <a:r>
              <a:rPr lang="en-US" sz="2333" b="1" dirty="0">
                <a:solidFill>
                  <a:srgbClr val="3B4E4E"/>
                </a:solidFill>
                <a:latin typeface="Syne" pitchFamily="34" charset="0"/>
                <a:ea typeface="Syne" pitchFamily="34" charset="-122"/>
                <a:cs typeface="Syne" pitchFamily="34" charset="-120"/>
              </a:rPr>
              <a:t>Meta-Solver Approach</a:t>
            </a:r>
            <a:endParaRPr lang="en-US" sz="2333" dirty="0"/>
          </a:p>
        </p:txBody>
      </p:sp>
      <p:sp>
        <p:nvSpPr>
          <p:cNvPr id="17" name="Text 14"/>
          <p:cNvSpPr/>
          <p:nvPr/>
        </p:nvSpPr>
        <p:spPr>
          <a:xfrm>
            <a:off x="7086005" y="6817876"/>
            <a:ext cx="6714887" cy="758428"/>
          </a:xfrm>
          <a:prstGeom prst="rect">
            <a:avLst/>
          </a:prstGeom>
          <a:noFill/>
          <a:ln/>
        </p:spPr>
        <p:txBody>
          <a:bodyPr wrap="square" rtlCol="0" anchor="t"/>
          <a:lstStyle/>
          <a:p>
            <a:pPr marL="0" indent="0">
              <a:lnSpc>
                <a:spcPts val="2986"/>
              </a:lnSpc>
              <a:buNone/>
            </a:pPr>
            <a:r>
              <a:rPr lang="en-US" sz="1866" dirty="0">
                <a:solidFill>
                  <a:srgbClr val="3B4E4E"/>
                </a:solidFill>
                <a:latin typeface="Overpass" pitchFamily="34" charset="0"/>
                <a:ea typeface="Overpass" pitchFamily="34" charset="-122"/>
                <a:cs typeface="Overpass" pitchFamily="34" charset="-120"/>
              </a:rPr>
              <a:t>PSRO computes new meta-strategies without domain-specific knowledge.</a:t>
            </a:r>
            <a:endParaRPr lang="en-US" sz="1866"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26243" y="-90488"/>
            <a:ext cx="14630400" cy="8410575"/>
          </a:xfrm>
          <a:prstGeom prst="rect">
            <a:avLst/>
          </a:prstGeom>
          <a:solidFill>
            <a:srgbClr val="FFFDE6"/>
          </a:solidFill>
          <a:ln/>
        </p:spPr>
        <p:txBody>
          <a:bodyPr/>
          <a:lstStyle/>
          <a:p>
            <a:endParaRPr lang="en-US"/>
          </a:p>
        </p:txBody>
      </p:sp>
      <p:sp>
        <p:nvSpPr>
          <p:cNvPr id="5" name="Text 2"/>
          <p:cNvSpPr/>
          <p:nvPr/>
        </p:nvSpPr>
        <p:spPr>
          <a:xfrm>
            <a:off x="2659797" y="721578"/>
            <a:ext cx="6269950" cy="540068"/>
          </a:xfrm>
          <a:prstGeom prst="rect">
            <a:avLst/>
          </a:prstGeom>
          <a:noFill/>
          <a:ln/>
        </p:spPr>
        <p:txBody>
          <a:bodyPr wrap="none" rtlCol="0" anchor="t"/>
          <a:lstStyle/>
          <a:p>
            <a:pPr marL="0" indent="0">
              <a:lnSpc>
                <a:spcPts val="4253"/>
              </a:lnSpc>
              <a:buNone/>
            </a:pPr>
            <a:r>
              <a:rPr lang="en-US" sz="3402" b="1" dirty="0">
                <a:solidFill>
                  <a:srgbClr val="233939"/>
                </a:solidFill>
                <a:latin typeface="Syne" pitchFamily="34" charset="0"/>
                <a:ea typeface="Syne" pitchFamily="34" charset="-122"/>
                <a:cs typeface="Syne" pitchFamily="34" charset="-120"/>
              </a:rPr>
              <a:t>PSRO: Algorithm Overview</a:t>
            </a:r>
            <a:endParaRPr lang="en-US" sz="3402" dirty="0"/>
          </a:p>
        </p:txBody>
      </p:sp>
      <p:sp>
        <p:nvSpPr>
          <p:cNvPr id="6" name="Shape 3"/>
          <p:cNvSpPr/>
          <p:nvPr/>
        </p:nvSpPr>
        <p:spPr>
          <a:xfrm>
            <a:off x="2836902" y="1872615"/>
            <a:ext cx="34528" cy="4500682"/>
          </a:xfrm>
          <a:prstGeom prst="roundRect">
            <a:avLst>
              <a:gd name="adj" fmla="val 225237"/>
            </a:avLst>
          </a:prstGeom>
          <a:solidFill>
            <a:srgbClr val="C3D4CC"/>
          </a:solidFill>
          <a:ln/>
        </p:spPr>
        <p:txBody>
          <a:bodyPr/>
          <a:lstStyle/>
          <a:p>
            <a:endParaRPr lang="en-US"/>
          </a:p>
        </p:txBody>
      </p:sp>
      <p:sp>
        <p:nvSpPr>
          <p:cNvPr id="7" name="Shape 4"/>
          <p:cNvSpPr/>
          <p:nvPr/>
        </p:nvSpPr>
        <p:spPr>
          <a:xfrm>
            <a:off x="3048536" y="2243971"/>
            <a:ext cx="604837" cy="34528"/>
          </a:xfrm>
          <a:prstGeom prst="roundRect">
            <a:avLst>
              <a:gd name="adj" fmla="val 225237"/>
            </a:avLst>
          </a:prstGeom>
          <a:solidFill>
            <a:srgbClr val="C3D4CC"/>
          </a:solidFill>
          <a:ln/>
        </p:spPr>
        <p:txBody>
          <a:bodyPr/>
          <a:lstStyle/>
          <a:p>
            <a:endParaRPr lang="en-US"/>
          </a:p>
        </p:txBody>
      </p:sp>
      <p:sp>
        <p:nvSpPr>
          <p:cNvPr id="8" name="Shape 5"/>
          <p:cNvSpPr/>
          <p:nvPr/>
        </p:nvSpPr>
        <p:spPr>
          <a:xfrm>
            <a:off x="2659797" y="2066925"/>
            <a:ext cx="388739" cy="388739"/>
          </a:xfrm>
          <a:prstGeom prst="roundRect">
            <a:avLst>
              <a:gd name="adj" fmla="val 20006"/>
            </a:avLst>
          </a:prstGeom>
          <a:solidFill>
            <a:srgbClr val="DDEEE6"/>
          </a:solidFill>
          <a:ln w="7620">
            <a:solidFill>
              <a:srgbClr val="C3D4CC"/>
            </a:solidFill>
            <a:prstDash val="solid"/>
          </a:ln>
        </p:spPr>
        <p:txBody>
          <a:bodyPr/>
          <a:lstStyle/>
          <a:p>
            <a:endParaRPr lang="en-US"/>
          </a:p>
        </p:txBody>
      </p:sp>
      <p:sp>
        <p:nvSpPr>
          <p:cNvPr id="9" name="Text 6"/>
          <p:cNvSpPr/>
          <p:nvPr/>
        </p:nvSpPr>
        <p:spPr>
          <a:xfrm>
            <a:off x="2803505" y="2131695"/>
            <a:ext cx="101203" cy="259199"/>
          </a:xfrm>
          <a:prstGeom prst="rect">
            <a:avLst/>
          </a:prstGeom>
          <a:noFill/>
          <a:ln/>
        </p:spPr>
        <p:txBody>
          <a:bodyPr wrap="none" rtlCol="0" anchor="t"/>
          <a:lstStyle/>
          <a:p>
            <a:pPr marL="0" indent="0" algn="ctr">
              <a:lnSpc>
                <a:spcPts val="2041"/>
              </a:lnSpc>
              <a:buNone/>
            </a:pPr>
            <a:r>
              <a:rPr lang="en-US" sz="2041" b="1" dirty="0">
                <a:solidFill>
                  <a:srgbClr val="3B4E4E"/>
                </a:solidFill>
                <a:latin typeface="Syne" pitchFamily="34" charset="0"/>
                <a:ea typeface="Syne" pitchFamily="34" charset="-122"/>
                <a:cs typeface="Syne" pitchFamily="34" charset="-120"/>
              </a:rPr>
              <a:t>1</a:t>
            </a:r>
            <a:endParaRPr lang="en-US" sz="2041" dirty="0"/>
          </a:p>
        </p:txBody>
      </p:sp>
      <p:sp>
        <p:nvSpPr>
          <p:cNvPr id="10" name="Text 7"/>
          <p:cNvSpPr/>
          <p:nvPr/>
        </p:nvSpPr>
        <p:spPr>
          <a:xfrm>
            <a:off x="3804642" y="2045375"/>
            <a:ext cx="2160270" cy="269915"/>
          </a:xfrm>
          <a:prstGeom prst="rect">
            <a:avLst/>
          </a:prstGeom>
          <a:noFill/>
          <a:ln/>
        </p:spPr>
        <p:txBody>
          <a:bodyPr wrap="none" rtlCol="0" anchor="t"/>
          <a:lstStyle/>
          <a:p>
            <a:pPr marL="0" indent="0" algn="l">
              <a:lnSpc>
                <a:spcPts val="2126"/>
              </a:lnSpc>
              <a:buNone/>
            </a:pPr>
            <a:r>
              <a:rPr lang="en-US" sz="1701" b="1" dirty="0">
                <a:solidFill>
                  <a:srgbClr val="3B4E4E"/>
                </a:solidFill>
                <a:latin typeface="Syne" pitchFamily="34" charset="0"/>
                <a:ea typeface="Syne" pitchFamily="34" charset="-122"/>
                <a:cs typeface="Syne" pitchFamily="34" charset="-120"/>
              </a:rPr>
              <a:t>Initialize</a:t>
            </a:r>
            <a:endParaRPr lang="en-US" sz="1701" dirty="0"/>
          </a:p>
        </p:txBody>
      </p:sp>
      <p:sp>
        <p:nvSpPr>
          <p:cNvPr id="11" name="Text 8"/>
          <p:cNvSpPr/>
          <p:nvPr/>
        </p:nvSpPr>
        <p:spPr>
          <a:xfrm>
            <a:off x="3804642" y="2417288"/>
            <a:ext cx="8230672" cy="276582"/>
          </a:xfrm>
          <a:prstGeom prst="rect">
            <a:avLst/>
          </a:prstGeom>
          <a:noFill/>
          <a:ln/>
        </p:spPr>
        <p:txBody>
          <a:bodyPr wrap="none" rtlCol="0" anchor="t"/>
          <a:lstStyle/>
          <a:p>
            <a:pPr marL="0" indent="0" algn="l">
              <a:lnSpc>
                <a:spcPts val="2177"/>
              </a:lnSpc>
              <a:buNone/>
            </a:pPr>
            <a:r>
              <a:rPr lang="en-US" sz="1361" dirty="0">
                <a:solidFill>
                  <a:srgbClr val="3B4E4E"/>
                </a:solidFill>
                <a:latin typeface="Overpass" pitchFamily="34" charset="0"/>
                <a:ea typeface="Overpass" pitchFamily="34" charset="-122"/>
                <a:cs typeface="Overpass" pitchFamily="34" charset="-120"/>
              </a:rPr>
              <a:t>Start with initial policy sets for each player.</a:t>
            </a:r>
            <a:endParaRPr lang="en-US" sz="1361" dirty="0"/>
          </a:p>
        </p:txBody>
      </p:sp>
      <p:sp>
        <p:nvSpPr>
          <p:cNvPr id="12" name="Shape 9"/>
          <p:cNvSpPr/>
          <p:nvPr/>
        </p:nvSpPr>
        <p:spPr>
          <a:xfrm>
            <a:off x="3048536" y="3412331"/>
            <a:ext cx="604837" cy="34528"/>
          </a:xfrm>
          <a:prstGeom prst="roundRect">
            <a:avLst>
              <a:gd name="adj" fmla="val 225237"/>
            </a:avLst>
          </a:prstGeom>
          <a:solidFill>
            <a:srgbClr val="C3D4CC"/>
          </a:solidFill>
          <a:ln/>
        </p:spPr>
        <p:txBody>
          <a:bodyPr/>
          <a:lstStyle/>
          <a:p>
            <a:endParaRPr lang="en-US"/>
          </a:p>
        </p:txBody>
      </p:sp>
      <p:sp>
        <p:nvSpPr>
          <p:cNvPr id="13" name="Shape 10"/>
          <p:cNvSpPr/>
          <p:nvPr/>
        </p:nvSpPr>
        <p:spPr>
          <a:xfrm>
            <a:off x="2659797" y="3235285"/>
            <a:ext cx="388739" cy="388739"/>
          </a:xfrm>
          <a:prstGeom prst="roundRect">
            <a:avLst>
              <a:gd name="adj" fmla="val 20006"/>
            </a:avLst>
          </a:prstGeom>
          <a:solidFill>
            <a:srgbClr val="DDEEE6"/>
          </a:solidFill>
          <a:ln w="7620">
            <a:solidFill>
              <a:srgbClr val="C3D4CC"/>
            </a:solidFill>
            <a:prstDash val="solid"/>
          </a:ln>
        </p:spPr>
        <p:txBody>
          <a:bodyPr/>
          <a:lstStyle/>
          <a:p>
            <a:endParaRPr lang="en-US"/>
          </a:p>
        </p:txBody>
      </p:sp>
      <p:sp>
        <p:nvSpPr>
          <p:cNvPr id="14" name="Text 11"/>
          <p:cNvSpPr/>
          <p:nvPr/>
        </p:nvSpPr>
        <p:spPr>
          <a:xfrm>
            <a:off x="2773263" y="3300055"/>
            <a:ext cx="161806" cy="259199"/>
          </a:xfrm>
          <a:prstGeom prst="rect">
            <a:avLst/>
          </a:prstGeom>
          <a:noFill/>
          <a:ln/>
        </p:spPr>
        <p:txBody>
          <a:bodyPr wrap="none" rtlCol="0" anchor="t"/>
          <a:lstStyle/>
          <a:p>
            <a:pPr marL="0" indent="0" algn="ctr">
              <a:lnSpc>
                <a:spcPts val="2041"/>
              </a:lnSpc>
              <a:buNone/>
            </a:pPr>
            <a:r>
              <a:rPr lang="en-US" sz="2041" b="1" dirty="0">
                <a:solidFill>
                  <a:srgbClr val="3B4E4E"/>
                </a:solidFill>
                <a:latin typeface="Syne" pitchFamily="34" charset="0"/>
                <a:ea typeface="Syne" pitchFamily="34" charset="-122"/>
                <a:cs typeface="Syne" pitchFamily="34" charset="-120"/>
              </a:rPr>
              <a:t>2</a:t>
            </a:r>
            <a:endParaRPr lang="en-US" sz="2041" dirty="0"/>
          </a:p>
        </p:txBody>
      </p:sp>
      <p:sp>
        <p:nvSpPr>
          <p:cNvPr id="15" name="Text 12"/>
          <p:cNvSpPr/>
          <p:nvPr/>
        </p:nvSpPr>
        <p:spPr>
          <a:xfrm>
            <a:off x="3804642" y="3213735"/>
            <a:ext cx="2160270" cy="269915"/>
          </a:xfrm>
          <a:prstGeom prst="rect">
            <a:avLst/>
          </a:prstGeom>
          <a:noFill/>
          <a:ln/>
        </p:spPr>
        <p:txBody>
          <a:bodyPr wrap="none" rtlCol="0" anchor="t"/>
          <a:lstStyle/>
          <a:p>
            <a:pPr marL="0" indent="0" algn="l">
              <a:lnSpc>
                <a:spcPts val="2126"/>
              </a:lnSpc>
              <a:buNone/>
            </a:pPr>
            <a:r>
              <a:rPr lang="en-US" sz="1701" b="1" dirty="0">
                <a:solidFill>
                  <a:srgbClr val="3B4E4E"/>
                </a:solidFill>
                <a:latin typeface="Syne" pitchFamily="34" charset="0"/>
                <a:ea typeface="Syne" pitchFamily="34" charset="-122"/>
                <a:cs typeface="Syne" pitchFamily="34" charset="-120"/>
              </a:rPr>
              <a:t>Compute Utilities</a:t>
            </a:r>
            <a:endParaRPr lang="en-US" sz="1701" dirty="0"/>
          </a:p>
        </p:txBody>
      </p:sp>
      <p:sp>
        <p:nvSpPr>
          <p:cNvPr id="16" name="Text 13"/>
          <p:cNvSpPr/>
          <p:nvPr/>
        </p:nvSpPr>
        <p:spPr>
          <a:xfrm>
            <a:off x="3739465" y="3633908"/>
            <a:ext cx="8230672" cy="276582"/>
          </a:xfrm>
          <a:prstGeom prst="rect">
            <a:avLst/>
          </a:prstGeom>
          <a:noFill/>
          <a:ln/>
        </p:spPr>
        <p:txBody>
          <a:bodyPr wrap="none" rtlCol="0" anchor="t"/>
          <a:lstStyle/>
          <a:p>
            <a:pPr marL="0" indent="0" algn="l">
              <a:lnSpc>
                <a:spcPts val="2177"/>
              </a:lnSpc>
              <a:buNone/>
            </a:pPr>
            <a:r>
              <a:rPr lang="en-US" sz="1361" dirty="0">
                <a:solidFill>
                  <a:srgbClr val="3B4E4E"/>
                </a:solidFill>
                <a:latin typeface="Overpass" pitchFamily="34" charset="0"/>
                <a:ea typeface="Overpass" pitchFamily="34" charset="-122"/>
                <a:cs typeface="Overpass" pitchFamily="34" charset="-120"/>
              </a:rPr>
              <a:t>Calculate expected utilities for each joint policy.</a:t>
            </a:r>
            <a:endParaRPr lang="en-US" sz="1361" dirty="0"/>
          </a:p>
        </p:txBody>
      </p:sp>
      <p:sp>
        <p:nvSpPr>
          <p:cNvPr id="17" name="Shape 14"/>
          <p:cNvSpPr/>
          <p:nvPr/>
        </p:nvSpPr>
        <p:spPr>
          <a:xfrm>
            <a:off x="3048536" y="4580692"/>
            <a:ext cx="604837" cy="34528"/>
          </a:xfrm>
          <a:prstGeom prst="roundRect">
            <a:avLst>
              <a:gd name="adj" fmla="val 225237"/>
            </a:avLst>
          </a:prstGeom>
          <a:solidFill>
            <a:srgbClr val="C3D4CC"/>
          </a:solidFill>
          <a:ln/>
        </p:spPr>
        <p:txBody>
          <a:bodyPr/>
          <a:lstStyle/>
          <a:p>
            <a:endParaRPr lang="en-US"/>
          </a:p>
        </p:txBody>
      </p:sp>
      <p:sp>
        <p:nvSpPr>
          <p:cNvPr id="18" name="Shape 15"/>
          <p:cNvSpPr/>
          <p:nvPr/>
        </p:nvSpPr>
        <p:spPr>
          <a:xfrm>
            <a:off x="2659797" y="4403646"/>
            <a:ext cx="388739" cy="388739"/>
          </a:xfrm>
          <a:prstGeom prst="roundRect">
            <a:avLst>
              <a:gd name="adj" fmla="val 20006"/>
            </a:avLst>
          </a:prstGeom>
          <a:solidFill>
            <a:srgbClr val="DDEEE6"/>
          </a:solidFill>
          <a:ln w="7620">
            <a:solidFill>
              <a:srgbClr val="C3D4CC"/>
            </a:solidFill>
            <a:prstDash val="solid"/>
          </a:ln>
        </p:spPr>
        <p:txBody>
          <a:bodyPr/>
          <a:lstStyle/>
          <a:p>
            <a:endParaRPr lang="en-US"/>
          </a:p>
        </p:txBody>
      </p:sp>
      <p:sp>
        <p:nvSpPr>
          <p:cNvPr id="19" name="Text 16"/>
          <p:cNvSpPr/>
          <p:nvPr/>
        </p:nvSpPr>
        <p:spPr>
          <a:xfrm>
            <a:off x="2771001" y="4468416"/>
            <a:ext cx="166211" cy="259199"/>
          </a:xfrm>
          <a:prstGeom prst="rect">
            <a:avLst/>
          </a:prstGeom>
          <a:noFill/>
          <a:ln/>
        </p:spPr>
        <p:txBody>
          <a:bodyPr wrap="none" rtlCol="0" anchor="t"/>
          <a:lstStyle/>
          <a:p>
            <a:pPr marL="0" indent="0" algn="ctr">
              <a:lnSpc>
                <a:spcPts val="2041"/>
              </a:lnSpc>
              <a:buNone/>
            </a:pPr>
            <a:r>
              <a:rPr lang="en-US" sz="2041" b="1" dirty="0">
                <a:solidFill>
                  <a:srgbClr val="3B4E4E"/>
                </a:solidFill>
                <a:latin typeface="Syne" pitchFamily="34" charset="0"/>
                <a:ea typeface="Syne" pitchFamily="34" charset="-122"/>
                <a:cs typeface="Syne" pitchFamily="34" charset="-120"/>
              </a:rPr>
              <a:t>3</a:t>
            </a:r>
            <a:endParaRPr lang="en-US" sz="2041" dirty="0"/>
          </a:p>
        </p:txBody>
      </p:sp>
      <p:sp>
        <p:nvSpPr>
          <p:cNvPr id="20" name="Text 17"/>
          <p:cNvSpPr/>
          <p:nvPr/>
        </p:nvSpPr>
        <p:spPr>
          <a:xfrm>
            <a:off x="3804642" y="4382095"/>
            <a:ext cx="2160270" cy="269915"/>
          </a:xfrm>
          <a:prstGeom prst="rect">
            <a:avLst/>
          </a:prstGeom>
          <a:noFill/>
          <a:ln/>
        </p:spPr>
        <p:txBody>
          <a:bodyPr wrap="none" rtlCol="0" anchor="t"/>
          <a:lstStyle/>
          <a:p>
            <a:pPr marL="0" indent="0" algn="l">
              <a:lnSpc>
                <a:spcPts val="2126"/>
              </a:lnSpc>
              <a:buNone/>
            </a:pPr>
            <a:r>
              <a:rPr lang="en-US" sz="1701" b="1" dirty="0">
                <a:solidFill>
                  <a:srgbClr val="3B4E4E"/>
                </a:solidFill>
                <a:latin typeface="Syne" pitchFamily="34" charset="0"/>
                <a:ea typeface="Syne" pitchFamily="34" charset="-122"/>
                <a:cs typeface="Syne" pitchFamily="34" charset="-120"/>
              </a:rPr>
              <a:t>Meta-Strategies</a:t>
            </a:r>
            <a:endParaRPr lang="en-US" sz="1701" dirty="0"/>
          </a:p>
        </p:txBody>
      </p:sp>
      <p:sp>
        <p:nvSpPr>
          <p:cNvPr id="21" name="Text 18"/>
          <p:cNvSpPr/>
          <p:nvPr/>
        </p:nvSpPr>
        <p:spPr>
          <a:xfrm>
            <a:off x="3804642" y="4909741"/>
            <a:ext cx="8230672" cy="276582"/>
          </a:xfrm>
          <a:prstGeom prst="rect">
            <a:avLst/>
          </a:prstGeom>
          <a:noFill/>
          <a:ln/>
        </p:spPr>
        <p:txBody>
          <a:bodyPr wrap="none" rtlCol="0" anchor="t"/>
          <a:lstStyle/>
          <a:p>
            <a:pPr marL="0" indent="0" algn="l">
              <a:lnSpc>
                <a:spcPts val="2177"/>
              </a:lnSpc>
              <a:buNone/>
            </a:pPr>
            <a:r>
              <a:rPr lang="en-US" sz="1361" dirty="0">
                <a:solidFill>
                  <a:srgbClr val="3B4E4E"/>
                </a:solidFill>
                <a:latin typeface="Overpass" pitchFamily="34" charset="0"/>
                <a:ea typeface="Overpass" pitchFamily="34" charset="-122"/>
                <a:cs typeface="Overpass" pitchFamily="34" charset="-120"/>
              </a:rPr>
              <a:t>Begin with uniform distribution over initial policy set.</a:t>
            </a:r>
            <a:endParaRPr lang="en-US" sz="1361" dirty="0"/>
          </a:p>
        </p:txBody>
      </p:sp>
      <p:sp>
        <p:nvSpPr>
          <p:cNvPr id="22" name="Shape 19"/>
          <p:cNvSpPr/>
          <p:nvPr/>
        </p:nvSpPr>
        <p:spPr>
          <a:xfrm>
            <a:off x="3048536" y="5749052"/>
            <a:ext cx="604837" cy="34528"/>
          </a:xfrm>
          <a:prstGeom prst="roundRect">
            <a:avLst>
              <a:gd name="adj" fmla="val 225237"/>
            </a:avLst>
          </a:prstGeom>
          <a:solidFill>
            <a:srgbClr val="C3D4CC"/>
          </a:solidFill>
          <a:ln/>
        </p:spPr>
        <p:txBody>
          <a:bodyPr/>
          <a:lstStyle/>
          <a:p>
            <a:endParaRPr lang="en-US"/>
          </a:p>
        </p:txBody>
      </p:sp>
      <p:sp>
        <p:nvSpPr>
          <p:cNvPr id="23" name="Shape 20"/>
          <p:cNvSpPr/>
          <p:nvPr/>
        </p:nvSpPr>
        <p:spPr>
          <a:xfrm>
            <a:off x="2659797" y="5572006"/>
            <a:ext cx="388739" cy="388739"/>
          </a:xfrm>
          <a:prstGeom prst="roundRect">
            <a:avLst>
              <a:gd name="adj" fmla="val 20006"/>
            </a:avLst>
          </a:prstGeom>
          <a:solidFill>
            <a:srgbClr val="DDEEE6"/>
          </a:solidFill>
          <a:ln w="7620">
            <a:solidFill>
              <a:srgbClr val="C3D4CC"/>
            </a:solidFill>
            <a:prstDash val="solid"/>
          </a:ln>
        </p:spPr>
        <p:txBody>
          <a:bodyPr/>
          <a:lstStyle/>
          <a:p>
            <a:endParaRPr lang="en-US"/>
          </a:p>
        </p:txBody>
      </p:sp>
      <p:sp>
        <p:nvSpPr>
          <p:cNvPr id="24" name="Text 21"/>
          <p:cNvSpPr/>
          <p:nvPr/>
        </p:nvSpPr>
        <p:spPr>
          <a:xfrm>
            <a:off x="2761952" y="5636776"/>
            <a:ext cx="184309" cy="259199"/>
          </a:xfrm>
          <a:prstGeom prst="rect">
            <a:avLst/>
          </a:prstGeom>
          <a:noFill/>
          <a:ln/>
        </p:spPr>
        <p:txBody>
          <a:bodyPr wrap="none" rtlCol="0" anchor="t"/>
          <a:lstStyle/>
          <a:p>
            <a:pPr marL="0" indent="0" algn="ctr">
              <a:lnSpc>
                <a:spcPts val="2041"/>
              </a:lnSpc>
              <a:buNone/>
            </a:pPr>
            <a:r>
              <a:rPr lang="en-US" sz="2041" b="1" dirty="0">
                <a:solidFill>
                  <a:srgbClr val="3B4E4E"/>
                </a:solidFill>
                <a:latin typeface="Syne" pitchFamily="34" charset="0"/>
                <a:ea typeface="Syne" pitchFamily="34" charset="-122"/>
                <a:cs typeface="Syne" pitchFamily="34" charset="-120"/>
              </a:rPr>
              <a:t>4</a:t>
            </a:r>
            <a:endParaRPr lang="en-US" sz="2041" dirty="0"/>
          </a:p>
        </p:txBody>
      </p:sp>
      <p:sp>
        <p:nvSpPr>
          <p:cNvPr id="25" name="Text 22"/>
          <p:cNvSpPr/>
          <p:nvPr/>
        </p:nvSpPr>
        <p:spPr>
          <a:xfrm>
            <a:off x="3804642" y="5550456"/>
            <a:ext cx="2160270" cy="269915"/>
          </a:xfrm>
          <a:prstGeom prst="rect">
            <a:avLst/>
          </a:prstGeom>
          <a:noFill/>
          <a:ln/>
        </p:spPr>
        <p:txBody>
          <a:bodyPr wrap="none" rtlCol="0" anchor="t"/>
          <a:lstStyle/>
          <a:p>
            <a:pPr marL="0" indent="0" algn="l">
              <a:lnSpc>
                <a:spcPts val="2126"/>
              </a:lnSpc>
              <a:buNone/>
            </a:pPr>
            <a:r>
              <a:rPr lang="en-US" sz="1701" b="1" dirty="0">
                <a:solidFill>
                  <a:srgbClr val="3B4E4E"/>
                </a:solidFill>
                <a:latin typeface="Syne" pitchFamily="34" charset="0"/>
                <a:ea typeface="Syne" pitchFamily="34" charset="-122"/>
                <a:cs typeface="Syne" pitchFamily="34" charset="-120"/>
              </a:rPr>
              <a:t>Iterate</a:t>
            </a:r>
            <a:endParaRPr lang="en-US" sz="1701" dirty="0"/>
          </a:p>
        </p:txBody>
      </p:sp>
      <p:sp>
        <p:nvSpPr>
          <p:cNvPr id="26" name="Text 23"/>
          <p:cNvSpPr/>
          <p:nvPr/>
        </p:nvSpPr>
        <p:spPr>
          <a:xfrm>
            <a:off x="3804642" y="5989736"/>
            <a:ext cx="8230672" cy="276582"/>
          </a:xfrm>
          <a:prstGeom prst="rect">
            <a:avLst/>
          </a:prstGeom>
          <a:noFill/>
          <a:ln/>
        </p:spPr>
        <p:txBody>
          <a:bodyPr wrap="none" rtlCol="0" anchor="t"/>
          <a:lstStyle/>
          <a:p>
            <a:pPr marL="0" indent="0" algn="l">
              <a:lnSpc>
                <a:spcPts val="2177"/>
              </a:lnSpc>
              <a:buNone/>
            </a:pPr>
            <a:r>
              <a:rPr lang="en-US" sz="1361" dirty="0">
                <a:solidFill>
                  <a:srgbClr val="3B4E4E"/>
                </a:solidFill>
                <a:latin typeface="Overpass" pitchFamily="34" charset="0"/>
                <a:ea typeface="Overpass" pitchFamily="34" charset="-122"/>
                <a:cs typeface="Overpass" pitchFamily="34" charset="-120"/>
              </a:rPr>
              <a:t>Sample policies, train oracles, update empirical game, compute new meta-strategies.</a:t>
            </a:r>
            <a:endParaRPr lang="en-US" sz="1361" dirty="0"/>
          </a:p>
        </p:txBody>
      </p:sp>
      <p:pic>
        <p:nvPicPr>
          <p:cNvPr id="2" name="Picture 1">
            <a:extLst>
              <a:ext uri="{FF2B5EF4-FFF2-40B4-BE49-F238E27FC236}">
                <a16:creationId xmlns:a16="http://schemas.microsoft.com/office/drawing/2014/main" id="{0DFA86D1-F1F8-9B6C-5226-13A1E397AC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61960" y="1741943"/>
            <a:ext cx="4639808" cy="376416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512</TotalTime>
  <Words>1689</Words>
  <Application>Microsoft Office PowerPoint</Application>
  <PresentationFormat>Custom</PresentationFormat>
  <Paragraphs>286</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Arial</vt:lpstr>
      <vt:lpstr>Overpass</vt:lpstr>
      <vt:lpstr>Syne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shirin jamshidi</cp:lastModifiedBy>
  <cp:revision>46</cp:revision>
  <dcterms:created xsi:type="dcterms:W3CDTF">2024-07-06T17:48:16Z</dcterms:created>
  <dcterms:modified xsi:type="dcterms:W3CDTF">2024-07-11T08:15:38Z</dcterms:modified>
</cp:coreProperties>
</file>